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6" r:id="rId4"/>
    <p:sldId id="275" r:id="rId5"/>
    <p:sldId id="260" r:id="rId6"/>
    <p:sldId id="265" r:id="rId7"/>
    <p:sldId id="271" r:id="rId8"/>
    <p:sldId id="272" r:id="rId9"/>
    <p:sldId id="269" r:id="rId10"/>
    <p:sldId id="262" r:id="rId11"/>
    <p:sldId id="273" r:id="rId12"/>
    <p:sldId id="27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5C41E-17B4-4203-BF23-96E248CC26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F36D9-7E27-4134-92FC-08D9877EED56}">
      <dgm:prSet phldrT="[Text]"/>
      <dgm:spPr/>
      <dgm:t>
        <a:bodyPr/>
        <a:lstStyle/>
        <a:p>
          <a:r>
            <a:rPr lang="sr-Latn-RS" dirty="0" smtClean="0">
              <a:latin typeface="Comic Sans MS" pitchFamily="66" charset="0"/>
            </a:rPr>
            <a:t>Srpska vojska je bila podeljena u dve armije</a:t>
          </a:r>
          <a:endParaRPr lang="en-US" dirty="0"/>
        </a:p>
      </dgm:t>
    </dgm:pt>
    <dgm:pt modelId="{6817C8B1-1558-4314-9851-F53DB82C0D0D}" type="parTrans" cxnId="{282AB67D-955C-47C9-B617-FF442429F18E}">
      <dgm:prSet/>
      <dgm:spPr/>
      <dgm:t>
        <a:bodyPr/>
        <a:lstStyle/>
        <a:p>
          <a:endParaRPr lang="en-US"/>
        </a:p>
      </dgm:t>
    </dgm:pt>
    <dgm:pt modelId="{D98D65FE-FAAC-4AFB-82EA-A20FECF0F2E4}" type="sibTrans" cxnId="{282AB67D-955C-47C9-B617-FF442429F18E}">
      <dgm:prSet/>
      <dgm:spPr/>
      <dgm:t>
        <a:bodyPr/>
        <a:lstStyle/>
        <a:p>
          <a:endParaRPr lang="en-US"/>
        </a:p>
      </dgm:t>
    </dgm:pt>
    <dgm:pt modelId="{C55FEC02-1AB6-43FE-8158-94DBA3EB0555}">
      <dgm:prSet/>
      <dgm:spPr/>
      <dgm:t>
        <a:bodyPr/>
        <a:lstStyle/>
        <a:p>
          <a:r>
            <a:rPr lang="sr-Latn-RS" dirty="0" smtClean="0">
              <a:latin typeface="Comic Sans MS" pitchFamily="66" charset="0"/>
            </a:rPr>
            <a:t>Prvom je komandovao </a:t>
          </a:r>
        </a:p>
        <a:p>
          <a:r>
            <a:rPr lang="sr-Latn-RS" b="1" dirty="0" smtClean="0">
              <a:latin typeface="Comic Sans MS" pitchFamily="66" charset="0"/>
            </a:rPr>
            <a:t>Petar Bojović</a:t>
          </a:r>
          <a:endParaRPr lang="en-US" b="1" dirty="0"/>
        </a:p>
      </dgm:t>
    </dgm:pt>
    <dgm:pt modelId="{533C268F-4654-4214-A67A-1EA539D58521}" type="parTrans" cxnId="{AADABC6F-F7BA-40AB-A965-A2BF2D69CF96}">
      <dgm:prSet/>
      <dgm:spPr/>
      <dgm:t>
        <a:bodyPr/>
        <a:lstStyle/>
        <a:p>
          <a:endParaRPr lang="en-US"/>
        </a:p>
      </dgm:t>
    </dgm:pt>
    <dgm:pt modelId="{305C15DB-EF86-4BD5-B1E9-DB17F4D186AD}" type="sibTrans" cxnId="{AADABC6F-F7BA-40AB-A965-A2BF2D69CF96}">
      <dgm:prSet/>
      <dgm:spPr/>
      <dgm:t>
        <a:bodyPr/>
        <a:lstStyle/>
        <a:p>
          <a:endParaRPr lang="en-US"/>
        </a:p>
      </dgm:t>
    </dgm:pt>
    <dgm:pt modelId="{D69722FF-A731-4B13-B310-85B38174DD53}">
      <dgm:prSet/>
      <dgm:spPr/>
      <dgm:t>
        <a:bodyPr/>
        <a:lstStyle/>
        <a:p>
          <a:r>
            <a:rPr lang="sr-Latn-RS" dirty="0" smtClean="0">
              <a:latin typeface="Comic Sans MS" pitchFamily="66" charset="0"/>
            </a:rPr>
            <a:t>Drugom je komandovao </a:t>
          </a:r>
        </a:p>
        <a:p>
          <a:r>
            <a:rPr lang="sr-Latn-RS" b="1" dirty="0" smtClean="0">
              <a:latin typeface="Comic Sans MS" pitchFamily="66" charset="0"/>
            </a:rPr>
            <a:t>Stepa Stepanović</a:t>
          </a:r>
          <a:endParaRPr lang="en-US" b="1" dirty="0"/>
        </a:p>
      </dgm:t>
    </dgm:pt>
    <dgm:pt modelId="{26015460-8A0A-4DFB-8D8B-CDD35B73507E}" type="parTrans" cxnId="{A38C1EB6-93AA-4220-A6B3-3FF6E7292322}">
      <dgm:prSet/>
      <dgm:spPr/>
      <dgm:t>
        <a:bodyPr/>
        <a:lstStyle/>
        <a:p>
          <a:endParaRPr lang="en-US"/>
        </a:p>
      </dgm:t>
    </dgm:pt>
    <dgm:pt modelId="{C58B6D52-5DC7-4944-9980-65AF1C1B3265}" type="sibTrans" cxnId="{A38C1EB6-93AA-4220-A6B3-3FF6E7292322}">
      <dgm:prSet/>
      <dgm:spPr/>
      <dgm:t>
        <a:bodyPr/>
        <a:lstStyle/>
        <a:p>
          <a:endParaRPr lang="en-US"/>
        </a:p>
      </dgm:t>
    </dgm:pt>
    <dgm:pt modelId="{FD582162-9A51-47E1-944F-12E4E303C694}" type="pres">
      <dgm:prSet presAssocID="{2A35C41E-17B4-4203-BF23-96E248CC26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7E6C41-EF67-4541-96FC-65C12152823F}" type="pres">
      <dgm:prSet presAssocID="{FB4F36D9-7E27-4134-92FC-08D9877EED56}" presName="hierRoot1" presStyleCnt="0"/>
      <dgm:spPr/>
    </dgm:pt>
    <dgm:pt modelId="{B51E4128-BAD9-4A2B-843C-257F55A16915}" type="pres">
      <dgm:prSet presAssocID="{FB4F36D9-7E27-4134-92FC-08D9877EED56}" presName="composite" presStyleCnt="0"/>
      <dgm:spPr/>
    </dgm:pt>
    <dgm:pt modelId="{986D016E-1828-4545-9711-D3D8AEDB4B83}" type="pres">
      <dgm:prSet presAssocID="{FB4F36D9-7E27-4134-92FC-08D9877EED56}" presName="background" presStyleLbl="node0" presStyleIdx="0" presStyleCnt="1"/>
      <dgm:spPr/>
    </dgm:pt>
    <dgm:pt modelId="{3A1AE5CE-251D-43B7-BCC8-283B7016C374}" type="pres">
      <dgm:prSet presAssocID="{FB4F36D9-7E27-4134-92FC-08D9877EED5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7C9BC6-71E7-4E54-A257-030E6FB7EE25}" type="pres">
      <dgm:prSet presAssocID="{FB4F36D9-7E27-4134-92FC-08D9877EED56}" presName="hierChild2" presStyleCnt="0"/>
      <dgm:spPr/>
    </dgm:pt>
    <dgm:pt modelId="{07CF1D5C-C2B0-4A1E-8BF0-5D020DA6E72F}" type="pres">
      <dgm:prSet presAssocID="{533C268F-4654-4214-A67A-1EA539D58521}" presName="Name10" presStyleLbl="parChTrans1D2" presStyleIdx="0" presStyleCnt="2"/>
      <dgm:spPr/>
    </dgm:pt>
    <dgm:pt modelId="{6360B808-D984-4E3E-A480-12530B3BF0E2}" type="pres">
      <dgm:prSet presAssocID="{C55FEC02-1AB6-43FE-8158-94DBA3EB0555}" presName="hierRoot2" presStyleCnt="0"/>
      <dgm:spPr/>
    </dgm:pt>
    <dgm:pt modelId="{F4A05096-9CEA-4D59-9674-0F8AAA8358E8}" type="pres">
      <dgm:prSet presAssocID="{C55FEC02-1AB6-43FE-8158-94DBA3EB0555}" presName="composite2" presStyleCnt="0"/>
      <dgm:spPr/>
    </dgm:pt>
    <dgm:pt modelId="{C2A5C626-CF71-4903-8883-C4420E0E2342}" type="pres">
      <dgm:prSet presAssocID="{C55FEC02-1AB6-43FE-8158-94DBA3EB0555}" presName="background2" presStyleLbl="node2" presStyleIdx="0" presStyleCnt="2"/>
      <dgm:spPr/>
    </dgm:pt>
    <dgm:pt modelId="{74C166DD-1492-4EC4-B65C-B6B63FA1B6F5}" type="pres">
      <dgm:prSet presAssocID="{C55FEC02-1AB6-43FE-8158-94DBA3EB055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7E488-D0C8-4AD3-9E18-58CE064E0CA3}" type="pres">
      <dgm:prSet presAssocID="{C55FEC02-1AB6-43FE-8158-94DBA3EB0555}" presName="hierChild3" presStyleCnt="0"/>
      <dgm:spPr/>
    </dgm:pt>
    <dgm:pt modelId="{DD9287D4-DF13-4555-B4BA-82D9D3DB8DB6}" type="pres">
      <dgm:prSet presAssocID="{26015460-8A0A-4DFB-8D8B-CDD35B73507E}" presName="Name10" presStyleLbl="parChTrans1D2" presStyleIdx="1" presStyleCnt="2"/>
      <dgm:spPr/>
    </dgm:pt>
    <dgm:pt modelId="{39FFD9ED-036B-455D-A221-4607818447E8}" type="pres">
      <dgm:prSet presAssocID="{D69722FF-A731-4B13-B310-85B38174DD53}" presName="hierRoot2" presStyleCnt="0"/>
      <dgm:spPr/>
    </dgm:pt>
    <dgm:pt modelId="{498293F9-791C-407C-B3EE-FA2DD0CEAED7}" type="pres">
      <dgm:prSet presAssocID="{D69722FF-A731-4B13-B310-85B38174DD53}" presName="composite2" presStyleCnt="0"/>
      <dgm:spPr/>
    </dgm:pt>
    <dgm:pt modelId="{BD9BE011-6CC9-4187-B4F7-906A177591A3}" type="pres">
      <dgm:prSet presAssocID="{D69722FF-A731-4B13-B310-85B38174DD53}" presName="background2" presStyleLbl="node2" presStyleIdx="1" presStyleCnt="2"/>
      <dgm:spPr/>
    </dgm:pt>
    <dgm:pt modelId="{51825804-A8FB-4AEB-8224-34D7A27D31C4}" type="pres">
      <dgm:prSet presAssocID="{D69722FF-A731-4B13-B310-85B38174DD5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6EF37-963D-49BD-BAE5-964CA4503B97}" type="pres">
      <dgm:prSet presAssocID="{D69722FF-A731-4B13-B310-85B38174DD53}" presName="hierChild3" presStyleCnt="0"/>
      <dgm:spPr/>
    </dgm:pt>
  </dgm:ptLst>
  <dgm:cxnLst>
    <dgm:cxn modelId="{B77295B9-4754-45CA-9D0D-EFF47024836C}" type="presOf" srcId="{C55FEC02-1AB6-43FE-8158-94DBA3EB0555}" destId="{74C166DD-1492-4EC4-B65C-B6B63FA1B6F5}" srcOrd="0" destOrd="0" presId="urn:microsoft.com/office/officeart/2005/8/layout/hierarchy1"/>
    <dgm:cxn modelId="{A38C1EB6-93AA-4220-A6B3-3FF6E7292322}" srcId="{FB4F36D9-7E27-4134-92FC-08D9877EED56}" destId="{D69722FF-A731-4B13-B310-85B38174DD53}" srcOrd="1" destOrd="0" parTransId="{26015460-8A0A-4DFB-8D8B-CDD35B73507E}" sibTransId="{C58B6D52-5DC7-4944-9980-65AF1C1B3265}"/>
    <dgm:cxn modelId="{BEA1919D-00BA-48EC-8857-9E1D8A2CCF80}" type="presOf" srcId="{533C268F-4654-4214-A67A-1EA539D58521}" destId="{07CF1D5C-C2B0-4A1E-8BF0-5D020DA6E72F}" srcOrd="0" destOrd="0" presId="urn:microsoft.com/office/officeart/2005/8/layout/hierarchy1"/>
    <dgm:cxn modelId="{AADABC6F-F7BA-40AB-A965-A2BF2D69CF96}" srcId="{FB4F36D9-7E27-4134-92FC-08D9877EED56}" destId="{C55FEC02-1AB6-43FE-8158-94DBA3EB0555}" srcOrd="0" destOrd="0" parTransId="{533C268F-4654-4214-A67A-1EA539D58521}" sibTransId="{305C15DB-EF86-4BD5-B1E9-DB17F4D186AD}"/>
    <dgm:cxn modelId="{608B5C29-2055-43F6-A3A5-368B03076DEE}" type="presOf" srcId="{26015460-8A0A-4DFB-8D8B-CDD35B73507E}" destId="{DD9287D4-DF13-4555-B4BA-82D9D3DB8DB6}" srcOrd="0" destOrd="0" presId="urn:microsoft.com/office/officeart/2005/8/layout/hierarchy1"/>
    <dgm:cxn modelId="{22B9D977-1DAE-4FA4-8677-F623BBA0CE14}" type="presOf" srcId="{2A35C41E-17B4-4203-BF23-96E248CC2620}" destId="{FD582162-9A51-47E1-944F-12E4E303C694}" srcOrd="0" destOrd="0" presId="urn:microsoft.com/office/officeart/2005/8/layout/hierarchy1"/>
    <dgm:cxn modelId="{282AB67D-955C-47C9-B617-FF442429F18E}" srcId="{2A35C41E-17B4-4203-BF23-96E248CC2620}" destId="{FB4F36D9-7E27-4134-92FC-08D9877EED56}" srcOrd="0" destOrd="0" parTransId="{6817C8B1-1558-4314-9851-F53DB82C0D0D}" sibTransId="{D98D65FE-FAAC-4AFB-82EA-A20FECF0F2E4}"/>
    <dgm:cxn modelId="{1CDA5661-8B38-42B2-9A44-C2C5B852D1CB}" type="presOf" srcId="{D69722FF-A731-4B13-B310-85B38174DD53}" destId="{51825804-A8FB-4AEB-8224-34D7A27D31C4}" srcOrd="0" destOrd="0" presId="urn:microsoft.com/office/officeart/2005/8/layout/hierarchy1"/>
    <dgm:cxn modelId="{247AD3B2-4E30-4529-89C6-335E547791F3}" type="presOf" srcId="{FB4F36D9-7E27-4134-92FC-08D9877EED56}" destId="{3A1AE5CE-251D-43B7-BCC8-283B7016C374}" srcOrd="0" destOrd="0" presId="urn:microsoft.com/office/officeart/2005/8/layout/hierarchy1"/>
    <dgm:cxn modelId="{39987B32-9B37-4012-AD9F-EADF02DD9C09}" type="presParOf" srcId="{FD582162-9A51-47E1-944F-12E4E303C694}" destId="{9A7E6C41-EF67-4541-96FC-65C12152823F}" srcOrd="0" destOrd="0" presId="urn:microsoft.com/office/officeart/2005/8/layout/hierarchy1"/>
    <dgm:cxn modelId="{214193EB-D3FC-44E8-A3D0-2EE7778E8FC6}" type="presParOf" srcId="{9A7E6C41-EF67-4541-96FC-65C12152823F}" destId="{B51E4128-BAD9-4A2B-843C-257F55A16915}" srcOrd="0" destOrd="0" presId="urn:microsoft.com/office/officeart/2005/8/layout/hierarchy1"/>
    <dgm:cxn modelId="{E0CDCF7B-63B3-4CEB-9D70-CF53FCB48512}" type="presParOf" srcId="{B51E4128-BAD9-4A2B-843C-257F55A16915}" destId="{986D016E-1828-4545-9711-D3D8AEDB4B83}" srcOrd="0" destOrd="0" presId="urn:microsoft.com/office/officeart/2005/8/layout/hierarchy1"/>
    <dgm:cxn modelId="{5621CC26-178C-4636-A78A-124F3716AC98}" type="presParOf" srcId="{B51E4128-BAD9-4A2B-843C-257F55A16915}" destId="{3A1AE5CE-251D-43B7-BCC8-283B7016C374}" srcOrd="1" destOrd="0" presId="urn:microsoft.com/office/officeart/2005/8/layout/hierarchy1"/>
    <dgm:cxn modelId="{B3F0E850-3A5F-40DA-8FBF-F3EB5BCD4E38}" type="presParOf" srcId="{9A7E6C41-EF67-4541-96FC-65C12152823F}" destId="{947C9BC6-71E7-4E54-A257-030E6FB7EE25}" srcOrd="1" destOrd="0" presId="urn:microsoft.com/office/officeart/2005/8/layout/hierarchy1"/>
    <dgm:cxn modelId="{9597FC80-724B-4AF3-B1EF-00CCF84C7423}" type="presParOf" srcId="{947C9BC6-71E7-4E54-A257-030E6FB7EE25}" destId="{07CF1D5C-C2B0-4A1E-8BF0-5D020DA6E72F}" srcOrd="0" destOrd="0" presId="urn:microsoft.com/office/officeart/2005/8/layout/hierarchy1"/>
    <dgm:cxn modelId="{3407A2E0-9DCE-4711-94A3-FF60270FD9FA}" type="presParOf" srcId="{947C9BC6-71E7-4E54-A257-030E6FB7EE25}" destId="{6360B808-D984-4E3E-A480-12530B3BF0E2}" srcOrd="1" destOrd="0" presId="urn:microsoft.com/office/officeart/2005/8/layout/hierarchy1"/>
    <dgm:cxn modelId="{2297F4B2-2679-4DFE-B9C6-51F0585C889B}" type="presParOf" srcId="{6360B808-D984-4E3E-A480-12530B3BF0E2}" destId="{F4A05096-9CEA-4D59-9674-0F8AAA8358E8}" srcOrd="0" destOrd="0" presId="urn:microsoft.com/office/officeart/2005/8/layout/hierarchy1"/>
    <dgm:cxn modelId="{084D3443-559A-407E-B150-917162DF271E}" type="presParOf" srcId="{F4A05096-9CEA-4D59-9674-0F8AAA8358E8}" destId="{C2A5C626-CF71-4903-8883-C4420E0E2342}" srcOrd="0" destOrd="0" presId="urn:microsoft.com/office/officeart/2005/8/layout/hierarchy1"/>
    <dgm:cxn modelId="{B9B5E451-354D-415F-87B4-22171EB0837D}" type="presParOf" srcId="{F4A05096-9CEA-4D59-9674-0F8AAA8358E8}" destId="{74C166DD-1492-4EC4-B65C-B6B63FA1B6F5}" srcOrd="1" destOrd="0" presId="urn:microsoft.com/office/officeart/2005/8/layout/hierarchy1"/>
    <dgm:cxn modelId="{86F6A6E9-23C0-4A7C-ACDD-4C9FD42B2C52}" type="presParOf" srcId="{6360B808-D984-4E3E-A480-12530B3BF0E2}" destId="{9E27E488-D0C8-4AD3-9E18-58CE064E0CA3}" srcOrd="1" destOrd="0" presId="urn:microsoft.com/office/officeart/2005/8/layout/hierarchy1"/>
    <dgm:cxn modelId="{F3736ED6-F2C4-46C3-BA76-1ED54842251A}" type="presParOf" srcId="{947C9BC6-71E7-4E54-A257-030E6FB7EE25}" destId="{DD9287D4-DF13-4555-B4BA-82D9D3DB8DB6}" srcOrd="2" destOrd="0" presId="urn:microsoft.com/office/officeart/2005/8/layout/hierarchy1"/>
    <dgm:cxn modelId="{8EDE167B-0722-4FA1-B4C3-F8C2F68E94AF}" type="presParOf" srcId="{947C9BC6-71E7-4E54-A257-030E6FB7EE25}" destId="{39FFD9ED-036B-455D-A221-4607818447E8}" srcOrd="3" destOrd="0" presId="urn:microsoft.com/office/officeart/2005/8/layout/hierarchy1"/>
    <dgm:cxn modelId="{AC7F4CCB-632E-493A-880B-0BAD5D2A87C6}" type="presParOf" srcId="{39FFD9ED-036B-455D-A221-4607818447E8}" destId="{498293F9-791C-407C-B3EE-FA2DD0CEAED7}" srcOrd="0" destOrd="0" presId="urn:microsoft.com/office/officeart/2005/8/layout/hierarchy1"/>
    <dgm:cxn modelId="{C85DB10F-B69F-4037-9D9C-DEBF0EA8BFE6}" type="presParOf" srcId="{498293F9-791C-407C-B3EE-FA2DD0CEAED7}" destId="{BD9BE011-6CC9-4187-B4F7-906A177591A3}" srcOrd="0" destOrd="0" presId="urn:microsoft.com/office/officeart/2005/8/layout/hierarchy1"/>
    <dgm:cxn modelId="{63589031-0704-4CEE-906A-8113B3FA0BAA}" type="presParOf" srcId="{498293F9-791C-407C-B3EE-FA2DD0CEAED7}" destId="{51825804-A8FB-4AEB-8224-34D7A27D31C4}" srcOrd="1" destOrd="0" presId="urn:microsoft.com/office/officeart/2005/8/layout/hierarchy1"/>
    <dgm:cxn modelId="{BEF51339-9377-42AF-8D78-E262D79FEB91}" type="presParOf" srcId="{39FFD9ED-036B-455D-A221-4607818447E8}" destId="{F346EF37-963D-49BD-BAE5-964CA4503B9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E53A02-FC75-4C0B-9EF4-BF33D2AEE1A5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3D20A5B-9DCB-4E0B-8B12-439362374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PROBOJ SOLUNSKog FRONTA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Rajna Smičiklas VIII1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457200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Latn-RS" dirty="0" smtClean="0">
                <a:latin typeface="Comic Sans MS" pitchFamily="66" charset="0"/>
              </a:rPr>
              <a:t>Živojin Mišić:</a:t>
            </a:r>
          </a:p>
          <a:p>
            <a:pPr>
              <a:buNone/>
            </a:pPr>
            <a:r>
              <a:rPr lang="sr-Latn-RS" dirty="0" smtClean="0">
                <a:latin typeface="Comic Sans MS" pitchFamily="66" charset="0"/>
              </a:rPr>
              <a:t>Zapovest </a:t>
            </a:r>
            <a:r>
              <a:rPr lang="sr-Latn-RS" dirty="0" smtClean="0">
                <a:latin typeface="Comic Sans MS" pitchFamily="66" charset="0"/>
              </a:rPr>
              <a:t>srpskoj vojsci za </a:t>
            </a:r>
            <a:r>
              <a:rPr lang="sr-Latn-RS" dirty="0" smtClean="0">
                <a:latin typeface="Comic Sans MS" pitchFamily="66" charset="0"/>
              </a:rPr>
              <a:t>proboj solunskog </a:t>
            </a:r>
            <a:r>
              <a:rPr lang="sr-Latn-RS" dirty="0" smtClean="0">
                <a:latin typeface="Comic Sans MS" pitchFamily="66" charset="0"/>
              </a:rPr>
              <a:t>fronta od 13. septembra 1918. godine</a:t>
            </a:r>
            <a:endParaRPr lang="sr-Latn-RS" dirty="0" smtClean="0">
              <a:latin typeface="Comic Sans MS" pitchFamily="66" charset="0"/>
            </a:endParaRPr>
          </a:p>
          <a:p>
            <a:endParaRPr lang="sr-Latn-RS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„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Svi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komandanti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komandiri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vojnici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treba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budu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nošeni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idejom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brzine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prodiranja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zavisi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ceo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uspeh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ofanzive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Treba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drsko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prodirati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bez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činka do krajnjih granica mogućnosti ljudske i konjske snage. Sa nepokolebivom voljom i nadom u boga – junaci, napred u otadžbinu”. </a:t>
            </a:r>
            <a:endParaRPr lang="sr-Latn-RS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57200"/>
            <a:ext cx="2781300" cy="208597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0" y="2819400"/>
            <a:ext cx="281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Kabinet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Živojina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Mišića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olunskom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frontu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6" name="Picture 2" descr="http://voiceofserbia.org/serbia/sites/default/files/u3/strugani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05646"/>
            <a:ext cx="3035642" cy="160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7772400" cy="48768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sr-Latn-RS" dirty="0" smtClean="0"/>
              <a:t>	</a:t>
            </a:r>
            <a:r>
              <a:rPr lang="sr-Latn-RS" dirty="0" smtClean="0">
                <a:latin typeface="Comic Sans MS" pitchFamily="66" charset="0"/>
              </a:rPr>
              <a:t>O </a:t>
            </a:r>
            <a:r>
              <a:rPr lang="sr-Latn-RS" dirty="0" smtClean="0">
                <a:latin typeface="Comic Sans MS" pitchFamily="66" charset="0"/>
              </a:rPr>
              <a:t>ovim strahotama svedoči i zapis Ogista Albera, francuskog oficira za vezu:</a:t>
            </a:r>
            <a:endParaRPr lang="en-US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sr-Latn-RS" dirty="0" smtClean="0">
                <a:latin typeface="Comic Sans MS" pitchFamily="66" charset="0"/>
              </a:rPr>
              <a:t>	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„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Ono što sam video na Veterniku pamtiću do kraja života. Izmešali se francuski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 srpski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vojnici. Rasturene desetine pentraju se po kamenjaru. Ljudi poderane obuće, iskrvareni, osvajaju metar po metar. Najednom sve zamuče, ni puška da opali, čuju se samo jauci. To se vodi borba prsa u prsa, oružje više ne pomaže. Sudbinu ovog dela fronta rešavaju nož i srce junačko. Moj mitraljez ćuti, ne mogu da gađam, pobiću srpske vojnike koji su se izmešali sa bugarskim i nose se, nose. Kraj mojih nogu nađoše se dvojica. Uhvatili se u koštac, pobacali oružje i survavajući se niz masiv planine kidišu jedan na drugog. Gledam užas, čas je Bugarin odozgo hoće da udavi Srbina, čas je Srbin gore pokušavajući da zadavi Bugarina. A obojica snažni, škrguću zubima, ne malaksavaju. Zbunjen sam, hteo bih da okončam ovaj dvoboj, ali nemam snage. Sad je na jednom Srbin jači, udara Bugarinovom glavom o tlo i viče – ovo je moja zemlja, ovo je moja zemlja, upamti. Najzad malaksao Bugarin više ne može ništa da upamti, čuje se njegov ropac i tu, ispod Veternika, završi ratovanje. A srpski vojnik strese prašinu sa odeće i viknu mi – hajde Francuz napred”...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26626" name="AutoShape 2" descr="https://encrypted-tbn3.gstatic.com/images?q=tbn:ANd9GcRa4iHfyD0fD7cddY9wFWqlFI4JMgq9SJd3C3AjtAZikpsj6bC0hw"/>
          <p:cNvSpPr>
            <a:spLocks noChangeAspect="1" noChangeArrowheads="1"/>
          </p:cNvSpPr>
          <p:nvPr/>
        </p:nvSpPr>
        <p:spPr bwMode="auto">
          <a:xfrm>
            <a:off x="155575" y="-1804988"/>
            <a:ext cx="6381750" cy="3771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https://encrypted-tbn3.gstatic.com/images?q=tbn:ANd9GcSDGkAqw1EZknAnY4OJWBWGO3gaeEO1HozAN06wWRTKX4ioIvJ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495800"/>
            <a:ext cx="2371725" cy="1924051"/>
          </a:xfrm>
          <a:prstGeom prst="rect">
            <a:avLst/>
          </a:prstGeom>
          <a:noFill/>
        </p:spPr>
      </p:pic>
      <p:sp>
        <p:nvSpPr>
          <p:cNvPr id="26630" name="AutoShape 6" descr="https://www.thegenealogist.co.uk/images/featuredarticles/sep14_newspaper3.jpg"/>
          <p:cNvSpPr>
            <a:spLocks noChangeAspect="1" noChangeArrowheads="1"/>
          </p:cNvSpPr>
          <p:nvPr/>
        </p:nvSpPr>
        <p:spPr bwMode="auto">
          <a:xfrm>
            <a:off x="155575" y="-1804988"/>
            <a:ext cx="6219825" cy="3771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https://encrypted-tbn0.gstatic.com/images?q=tbn:ANd9GcRZWuouYEHBzTQ7dBgv6UljuM2kwZHQxVJSHiLtSC6Wrc0lbdf0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495800"/>
            <a:ext cx="2857500" cy="1905000"/>
          </a:xfrm>
          <a:prstGeom prst="rect">
            <a:avLst/>
          </a:prstGeom>
          <a:noFill/>
        </p:spPr>
      </p:pic>
      <p:pic>
        <p:nvPicPr>
          <p:cNvPr id="26634" name="Picture 10" descr="https://encrypted-tbn1.gstatic.com/images?q=tbn:ANd9GcSSclz83GFCrhDDkFHpQicsRuEG32ow6gncOZIrmsT4A_w47ATU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95800"/>
            <a:ext cx="265747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4267200" cy="566976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 smtClean="0"/>
              <a:t>Posle </a:t>
            </a:r>
            <a:r>
              <a:rPr lang="sr-Latn-RS" dirty="0" smtClean="0"/>
              <a:t>ovakvih </a:t>
            </a:r>
            <a:r>
              <a:rPr lang="sr-Latn-RS" dirty="0" smtClean="0"/>
              <a:t>borbi i napora glavni deo fronta je probijen. Osvojen je važan položaj Soko, a 16. septembra Jugoslovenska divizija, sastavljena od dobrovoljaca, i vrh Kozjak, čime je otvoren put za Tikvešku dolinu. Počeo je prodor koji je odlučio ishod rata</a:t>
            </a:r>
            <a:r>
              <a:rPr lang="sr-Latn-R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sr-Latn-RS" dirty="0" smtClean="0"/>
              <a:t>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„Slomili smo svaki otpor neprijatelja, a onda krenuli u juriš koji nijedna sila nije mogla da zaustavi. Vukla nas je neizmerna želja da što pre stignemo u rodni kraj”, </a:t>
            </a:r>
            <a:r>
              <a:rPr lang="sr-Latn-RS" dirty="0" smtClean="0"/>
              <a:t>sećao se Ivan Filipović, redov Drinske divizije iz Uba.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sr-Latn-RS" dirty="0" smtClean="0"/>
              <a:t>Ta ogromna želja vodila je vojnike iz pobede u pobedu tako da je, po rečima D’Eperea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„srpsku pešadiju i francuska komora na konjima jedva stizala”. </a:t>
            </a:r>
            <a:r>
              <a:rPr lang="sr-Latn-RS" dirty="0" smtClean="0"/>
              <a:t>Zato i ne čudi što je Skoplje oslobođeno već 25. septembra, posle čega je srpska vojska krenula prema bugarskoj granici. Samo četiri dana kasnije, u štabu Franša d’Eperea Bugari su potpisali kapitulaciju</a:t>
            </a:r>
            <a:r>
              <a:rPr lang="sr-Latn-R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www.e-novine.com/files.php?file=photo/srbija/vesti/mapa_srbije/mapa_t_161608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762000"/>
            <a:ext cx="3352800" cy="4229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5105400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Proboj solunskog fronta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4495800" cy="5745960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 smtClean="0">
                <a:latin typeface="Comic Sans MS" pitchFamily="66" charset="0"/>
              </a:rPr>
              <a:t>Srpska vojska je nastavila prodor i kada su Britanci i Grci kod Dorjana doživeli neuspeh čime je i ishod cele operacije bio doveden u pitanje, a sprečili su i Nemce da se utvrde na liniji Peć–Kosovska Mitrovica–Kuršumlija–Niš. </a:t>
            </a:r>
            <a:endParaRPr lang="sr-Latn-RS" dirty="0" smtClean="0">
              <a:latin typeface="Comic Sans MS" pitchFamily="66" charset="0"/>
            </a:endParaRPr>
          </a:p>
          <a:p>
            <a:r>
              <a:rPr lang="sr-Latn-RS" dirty="0" smtClean="0">
                <a:latin typeface="Comic Sans MS" pitchFamily="66" charset="0"/>
              </a:rPr>
              <a:t>Jedinice </a:t>
            </a:r>
            <a:r>
              <a:rPr lang="sr-Latn-RS" dirty="0" smtClean="0">
                <a:latin typeface="Comic Sans MS" pitchFamily="66" charset="0"/>
              </a:rPr>
              <a:t>prve armije su u Niškoj operaciji za samo nekoliko dana pobedile protivnike, tako da je srpska vojska već 11. oktobra ušla u Niš. Time je prvoj armiji bio otvoren put u moravsku dolinu tako da je Petar Bojović, na čelu Dunavske divizije 1. novembra pobedonosno umarširao u Beograd. </a:t>
            </a:r>
            <a:endParaRPr lang="sr-Latn-RS" dirty="0" smtClean="0">
              <a:latin typeface="Comic Sans MS" pitchFamily="66" charset="0"/>
            </a:endParaRPr>
          </a:p>
          <a:p>
            <a:r>
              <a:rPr lang="sr-Latn-RS" dirty="0" smtClean="0">
                <a:latin typeface="Comic Sans MS" pitchFamily="66" charset="0"/>
              </a:rPr>
              <a:t>Za </a:t>
            </a:r>
            <a:r>
              <a:rPr lang="sr-Latn-RS" dirty="0" smtClean="0">
                <a:latin typeface="Comic Sans MS" pitchFamily="66" charset="0"/>
              </a:rPr>
              <a:t>to vreme jedinice druge armije su oslobodile zapadnu Srbiju. </a:t>
            </a:r>
            <a:endParaRPr lang="sr-Latn-RS" dirty="0" smtClean="0">
              <a:latin typeface="Comic Sans MS" pitchFamily="66" charset="0"/>
            </a:endParaRPr>
          </a:p>
          <a:p>
            <a:pPr>
              <a:buNone/>
            </a:pPr>
            <a:endParaRPr lang="sr-Latn-RS" dirty="0" smtClean="0">
              <a:latin typeface="Comic Sans MS" pitchFamily="66" charset="0"/>
            </a:endParaRPr>
          </a:p>
          <a:p>
            <a:r>
              <a:rPr lang="sr-Latn-RS" dirty="0" smtClean="0">
                <a:latin typeface="Comic Sans MS" pitchFamily="66" charset="0"/>
              </a:rPr>
              <a:t>Već </a:t>
            </a:r>
            <a:r>
              <a:rPr lang="sr-Latn-RS" dirty="0" smtClean="0">
                <a:latin typeface="Comic Sans MS" pitchFamily="66" charset="0"/>
              </a:rPr>
              <a:t>3. novembra kapitulirala je </a:t>
            </a:r>
            <a:r>
              <a:rPr lang="sr-Latn-RS" dirty="0" smtClean="0">
                <a:latin typeface="Comic Sans MS" pitchFamily="66" charset="0"/>
              </a:rPr>
              <a:t>Austro-Ugarska</a:t>
            </a:r>
            <a:r>
              <a:rPr lang="sr-Latn-RS" dirty="0" smtClean="0">
                <a:latin typeface="Comic Sans MS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762000"/>
            <a:ext cx="3657601" cy="25146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257800" y="34290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Spomenik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Solunskom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frontu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://www.ebritic.com/wp-content/uploads/2013/10/m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962400"/>
            <a:ext cx="38100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SAŽETAK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Solunski</a:t>
            </a:r>
            <a:r>
              <a:rPr lang="en-US" dirty="0" smtClean="0"/>
              <a:t> front u </a:t>
            </a:r>
            <a:r>
              <a:rPr lang="en-US" dirty="0" err="1" smtClean="0"/>
              <a:t>Prvom</a:t>
            </a:r>
            <a:r>
              <a:rPr lang="en-US" dirty="0" smtClean="0"/>
              <a:t> </a:t>
            </a:r>
            <a:r>
              <a:rPr lang="en-US" dirty="0" err="1" smtClean="0"/>
              <a:t>svetskom</a:t>
            </a:r>
            <a:r>
              <a:rPr lang="en-US" dirty="0" smtClean="0"/>
              <a:t> </a:t>
            </a:r>
            <a:r>
              <a:rPr lang="en-US" dirty="0" err="1" smtClean="0"/>
              <a:t>ratu</a:t>
            </a:r>
            <a:r>
              <a:rPr lang="en-US" dirty="0" smtClean="0"/>
              <a:t> je </a:t>
            </a:r>
            <a:r>
              <a:rPr lang="en-US" dirty="0" err="1" smtClean="0"/>
              <a:t>nastao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pokušaj</a:t>
            </a:r>
            <a:r>
              <a:rPr lang="en-US" dirty="0" smtClean="0"/>
              <a:t> </a:t>
            </a:r>
            <a:r>
              <a:rPr lang="en-US" dirty="0" err="1" smtClean="0"/>
              <a:t>Saveznika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pomognu</a:t>
            </a:r>
            <a:r>
              <a:rPr lang="en-US" dirty="0" smtClean="0"/>
              <a:t> </a:t>
            </a:r>
            <a:r>
              <a:rPr lang="en-US" dirty="0" err="1" smtClean="0"/>
              <a:t>Srbiji</a:t>
            </a:r>
            <a:r>
              <a:rPr lang="en-US" dirty="0" smtClean="0"/>
              <a:t> u </a:t>
            </a:r>
            <a:r>
              <a:rPr lang="en-US" dirty="0" err="1" smtClean="0"/>
              <a:t>jesen</a:t>
            </a:r>
            <a:r>
              <a:rPr lang="en-US" dirty="0" smtClean="0"/>
              <a:t> 1915. </a:t>
            </a:r>
            <a:r>
              <a:rPr lang="en-US" dirty="0" err="1" smtClean="0"/>
              <a:t>protiv</a:t>
            </a:r>
            <a:r>
              <a:rPr lang="en-US" dirty="0" smtClean="0"/>
              <a:t> </a:t>
            </a:r>
            <a:r>
              <a:rPr lang="en-US" dirty="0" err="1" smtClean="0"/>
              <a:t>napada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sr-Latn-RS" dirty="0" smtClean="0"/>
              <a:t>čke, Austro-Ugarske i Bugarske.</a:t>
            </a:r>
          </a:p>
          <a:p>
            <a:r>
              <a:rPr lang="sr-Latn-RS" dirty="0" smtClean="0"/>
              <a:t> Ekspedicija je došla prekasno i u nedovoljnom broju da spreči pad Srbije. Stvoren je front, koji se prostirao od albanske obale Jadranskog mora do reke </a:t>
            </a:r>
            <a:r>
              <a:rPr lang="sr-Latn-RS" dirty="0" smtClean="0"/>
              <a:t>Strumice.</a:t>
            </a:r>
            <a:endParaRPr lang="sr-Latn-RS" dirty="0" smtClean="0"/>
          </a:p>
          <a:p>
            <a:r>
              <a:rPr lang="sr-Latn-RS" dirty="0" smtClean="0"/>
              <a:t>Solunski front je ostao stabilan, sve do velike savezničke ofanzive u septembru 1918, koja je rezultovala kapitulacijom Bugarske i oslobođenjem Srbije. </a:t>
            </a:r>
          </a:p>
          <a:p>
            <a:r>
              <a:rPr lang="sr-Latn-RS" dirty="0" smtClean="0"/>
              <a:t>Poginuli vojnici na frontu su sahranjeni na srpskom vojničkom groblju na Zejtinliku, u Solunu.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0"/>
            <a:ext cx="1524000" cy="914400"/>
          </a:xfrm>
        </p:spPr>
        <p:txBody>
          <a:bodyPr/>
          <a:lstStyle/>
          <a:p>
            <a:r>
              <a:rPr lang="sr-Latn-RS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838200"/>
            <a:ext cx="4343400" cy="525780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en-US" sz="3200" dirty="0" err="1" smtClean="0">
                <a:latin typeface="Comic Sans MS" pitchFamily="66" charset="0"/>
              </a:rPr>
              <a:t>Solunski</a:t>
            </a:r>
            <a:r>
              <a:rPr lang="en-US" sz="3200" dirty="0" smtClean="0">
                <a:latin typeface="Comic Sans MS" pitchFamily="66" charset="0"/>
              </a:rPr>
              <a:t> front u </a:t>
            </a:r>
            <a:r>
              <a:rPr lang="en-US" sz="3200" dirty="0" err="1" smtClean="0">
                <a:latin typeface="Comic Sans MS" pitchFamily="66" charset="0"/>
              </a:rPr>
              <a:t>Prvom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svetskom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ratu</a:t>
            </a:r>
            <a:r>
              <a:rPr lang="en-US" sz="3200" dirty="0" smtClean="0">
                <a:latin typeface="Comic Sans MS" pitchFamily="66" charset="0"/>
              </a:rPr>
              <a:t> je </a:t>
            </a:r>
            <a:r>
              <a:rPr lang="en-US" sz="3200" dirty="0" err="1" smtClean="0">
                <a:latin typeface="Comic Sans MS" pitchFamily="66" charset="0"/>
              </a:rPr>
              <a:t>nastao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kao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pokušaj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Saveznika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pomognu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Srbiji</a:t>
            </a:r>
            <a:r>
              <a:rPr lang="en-US" sz="3200" dirty="0" smtClean="0">
                <a:latin typeface="Comic Sans MS" pitchFamily="66" charset="0"/>
              </a:rPr>
              <a:t> u </a:t>
            </a:r>
            <a:r>
              <a:rPr lang="en-US" sz="3200" dirty="0" err="1" smtClean="0">
                <a:latin typeface="Comic Sans MS" pitchFamily="66" charset="0"/>
              </a:rPr>
              <a:t>jesen</a:t>
            </a:r>
            <a:r>
              <a:rPr lang="en-US" sz="3200" dirty="0" smtClean="0">
                <a:latin typeface="Comic Sans MS" pitchFamily="66" charset="0"/>
              </a:rPr>
              <a:t> 1915. </a:t>
            </a:r>
            <a:r>
              <a:rPr lang="en-US" sz="3200" dirty="0" err="1" smtClean="0">
                <a:latin typeface="Comic Sans MS" pitchFamily="66" charset="0"/>
              </a:rPr>
              <a:t>protiv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napada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Nema</a:t>
            </a:r>
            <a:r>
              <a:rPr lang="sr-Latn-RS" sz="3200" dirty="0" smtClean="0">
                <a:latin typeface="Comic Sans MS" pitchFamily="66" charset="0"/>
              </a:rPr>
              <a:t>čke, Austro-Ugarske i Bugarske</a:t>
            </a:r>
            <a:r>
              <a:rPr lang="sr-Latn-RS" sz="3200" dirty="0" smtClean="0">
                <a:latin typeface="Comic Sans MS" pitchFamily="66" charset="0"/>
              </a:rPr>
              <a:t>.</a:t>
            </a:r>
            <a:endParaRPr lang="en-US" sz="3200" dirty="0" smtClean="0">
              <a:latin typeface="Comic Sans MS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endParaRPr lang="sr-Latn-RS" sz="3200" dirty="0" smtClean="0">
              <a:latin typeface="Comic Sans MS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200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endParaRPr lang="sr-Latn-RS" sz="3200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3287360" cy="304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43000" y="4343400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Srpska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vojska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putu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iz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Krfa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Solun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06680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Na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Solunski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front,</a:t>
            </a: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koji se 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preko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Albanije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na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zapadu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prostirao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sve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do </a:t>
            </a: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reke Strumice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srpska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vojska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je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prebačena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već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na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proleće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1916.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godine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odmah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posle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oporavka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na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Krfu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. </a:t>
            </a:r>
            <a:endParaRPr lang="sr-Latn-RS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endParaRPr lang="sr-Latn-RS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4267200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Comic Sans MS" pitchFamily="66" charset="0"/>
              </a:rPr>
              <a:t>Linija solunskog fronta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2" descr="http://tamoiovde.files.wordpress.com/2011/09/linija-fronta.jpg?w=5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19200"/>
            <a:ext cx="3429000" cy="26625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2971800"/>
            <a:ext cx="434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Sa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jedne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strane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fronta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bili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su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francuski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britanski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srpski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vojnici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kojima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se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kasnije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priključio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jedan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broj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Grka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Italijana</a:t>
            </a: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lang="en-US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r-Latn-RS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R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uska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brigada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je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povučena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posle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Oktobarske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revolucije</a:t>
            </a: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lang="en-US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sr-Latn-RS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S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a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druge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strane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gledali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su ih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nemački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bugarski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vojnici</a:t>
            </a:r>
            <a:r>
              <a:rPr lang="sr-Latn-RS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lang="sr-Latn-RS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4419600" cy="55173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"/>
            <a:ext cx="3581400" cy="293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953000" y="41148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Srpska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voj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ka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na s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olunsko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front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Već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1916.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srpska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vojska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je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imala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vatreno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krštenje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na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Kajmakčalanu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kada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je,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posle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ogromnih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žrtava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borbe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prsa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u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prsa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Bugarima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osvojila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taj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vrh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planinu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Nidža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grad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Bitolj</a:t>
            </a:r>
            <a:r>
              <a:rPr lang="sr-Latn-R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Latn-RS" sz="2000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r-Latn-R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Zbog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problema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na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ostalim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frontovima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sr-Latn-R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kao i zbog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stava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nekih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sr-Latn-R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saveznika (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Engleza</a:t>
            </a:r>
            <a:r>
              <a:rPr lang="sr-Latn-R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)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da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je </a:t>
            </a:r>
            <a:r>
              <a:rPr lang="sr-Latn-R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olunski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front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sporedno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ratište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sr-Latn-R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peracije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su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obustavljene</a:t>
            </a:r>
            <a:r>
              <a:rPr lang="sr-Latn-R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Latn-RS" sz="2000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Tako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je</a:t>
            </a:r>
            <a:r>
              <a:rPr lang="sr-Latn-R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na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sr-Latn-R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s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olunskom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frontu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od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1916. do 1918.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uglavnom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vladalo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zatišje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. </a:t>
            </a:r>
            <a:endParaRPr lang="en-US" sz="2000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Latn-RS" sz="2000" dirty="0" smtClean="0"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Latn-RS" sz="2000" dirty="0">
                <a:latin typeface="Comic Sans MS" pitchFamily="66" charset="0"/>
              </a:rPr>
              <a:t>A onda je usledio </a:t>
            </a:r>
            <a:r>
              <a:rPr lang="sr-Latn-RS" sz="2000" dirty="0" smtClean="0">
                <a:latin typeface="Comic Sans MS" pitchFamily="66" charset="0"/>
              </a:rPr>
              <a:t>rasplet...</a:t>
            </a:r>
            <a:endParaRPr lang="sr-Latn-RS" sz="2000" dirty="0">
              <a:latin typeface="Comic Sans MS" pitchFamily="66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914400"/>
          </a:xfrm>
        </p:spPr>
        <p:txBody>
          <a:bodyPr>
            <a:normAutofit/>
          </a:bodyPr>
          <a:lstStyle/>
          <a:p>
            <a:r>
              <a:rPr lang="sr-Latn-RS" dirty="0" smtClean="0"/>
              <a:t>PROBOJ SOLUNSKOG FRONTA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791200" cy="52125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Latn-RS" sz="3300" dirty="0" smtClean="0">
                <a:latin typeface="Comic Sans MS" pitchFamily="66" charset="0"/>
              </a:rPr>
              <a:t>Za komandanta Solunskog fronta izabran je francuski general Franše d’Epere. </a:t>
            </a:r>
            <a:endParaRPr lang="en-US" sz="3300" dirty="0" smtClean="0">
              <a:latin typeface="Comic Sans MS" pitchFamily="66" charset="0"/>
            </a:endParaRPr>
          </a:p>
          <a:p>
            <a:pPr algn="just"/>
            <a:endParaRPr lang="sr-Latn-RS" sz="3300" dirty="0" smtClean="0">
              <a:latin typeface="Comic Sans MS" pitchFamily="66" charset="0"/>
            </a:endParaRPr>
          </a:p>
          <a:p>
            <a:pPr algn="just"/>
            <a:r>
              <a:rPr lang="sr-Latn-RS" sz="3300" dirty="0" smtClean="0">
                <a:latin typeface="Comic Sans MS" pitchFamily="66" charset="0"/>
              </a:rPr>
              <a:t>U junu 1918. </a:t>
            </a:r>
            <a:r>
              <a:rPr lang="en-US" sz="3300" dirty="0" smtClean="0">
                <a:latin typeface="Comic Sans MS" pitchFamily="66" charset="0"/>
              </a:rPr>
              <a:t>on je </a:t>
            </a:r>
            <a:r>
              <a:rPr lang="sr-Latn-RS" sz="3300" dirty="0" smtClean="0">
                <a:latin typeface="Comic Sans MS" pitchFamily="66" charset="0"/>
              </a:rPr>
              <a:t>održao </a:t>
            </a:r>
            <a:r>
              <a:rPr lang="sr-Latn-RS" sz="3300" dirty="0" smtClean="0">
                <a:latin typeface="Comic Sans MS" pitchFamily="66" charset="0"/>
              </a:rPr>
              <a:t>savetovanje sa srpskim generalima i regentom Aleksandrom. </a:t>
            </a:r>
            <a:endParaRPr lang="en-US" sz="33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r-Latn-RS" sz="3300" dirty="0" smtClean="0">
              <a:latin typeface="Comic Sans MS" pitchFamily="66" charset="0"/>
            </a:endParaRPr>
          </a:p>
          <a:p>
            <a:pPr algn="just"/>
            <a:r>
              <a:rPr lang="sr-Latn-RS" sz="3300" dirty="0" smtClean="0">
                <a:latin typeface="Comic Sans MS" pitchFamily="66" charset="0"/>
              </a:rPr>
              <a:t>Doneta je odluka da se konačno krene u  proboj. </a:t>
            </a:r>
            <a:endParaRPr lang="en-US" sz="3300" dirty="0" smtClean="0">
              <a:latin typeface="Comic Sans MS" pitchFamily="66" charset="0"/>
            </a:endParaRPr>
          </a:p>
          <a:p>
            <a:pPr algn="just"/>
            <a:endParaRPr lang="sr-Latn-RS" sz="3300" dirty="0" smtClean="0">
              <a:latin typeface="Comic Sans MS" pitchFamily="66" charset="0"/>
            </a:endParaRPr>
          </a:p>
          <a:p>
            <a:pPr algn="just"/>
            <a:r>
              <a:rPr lang="sr-Latn-RS" sz="3300" dirty="0" smtClean="0">
                <a:latin typeface="Comic Sans MS" pitchFamily="66" charset="0"/>
              </a:rPr>
              <a:t>Odlučeno je da ofanziva počne na sektoru Dobro polje – Veternik – Kozjak na kojem se nalazila srpska vojska, a da borbe počnu sredinom septembra</a:t>
            </a:r>
            <a:r>
              <a:rPr lang="sr-Latn-RS" sz="3300" dirty="0" smtClean="0">
                <a:latin typeface="Comic Sans MS" pitchFamily="66" charset="0"/>
              </a:rPr>
              <a:t>.</a:t>
            </a:r>
            <a:endParaRPr lang="en-US" sz="3300" dirty="0" smtClean="0">
              <a:latin typeface="Comic Sans MS" pitchFamily="66" charset="0"/>
            </a:endParaRPr>
          </a:p>
          <a:p>
            <a:pPr algn="just">
              <a:buNone/>
            </a:pPr>
            <a:endParaRPr lang="sr-Latn-RS" sz="3300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33400"/>
            <a:ext cx="1676400" cy="301752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781800" y="3810000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Franše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d’Epere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francuski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mar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al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6488668"/>
            <a:ext cx="154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1856</a:t>
            </a:r>
            <a:r>
              <a:rPr lang="en-US" dirty="0" smtClean="0">
                <a:latin typeface="Comic Sans MS" pitchFamily="66" charset="0"/>
              </a:rPr>
              <a:t> –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1929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828800" y="2402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tepa Stepanovi&amp;cacute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583668"/>
            <a:ext cx="1415142" cy="1801091"/>
          </a:xfrm>
          <a:prstGeom prst="rect">
            <a:avLst/>
          </a:prstGeom>
          <a:noFill/>
        </p:spPr>
      </p:pic>
      <p:pic>
        <p:nvPicPr>
          <p:cNvPr id="1028" name="Picture 4" descr="Petar Bojovi&amp;cacute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583668"/>
            <a:ext cx="1371600" cy="18653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6488668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1858–1945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62000"/>
            <a:ext cx="3886200" cy="45720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sr-Latn-RS" sz="32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sr-Latn-RS" sz="3200" dirty="0" smtClean="0">
                <a:latin typeface="Comic Sans MS" pitchFamily="66" charset="0"/>
              </a:rPr>
              <a:t>	Srpska vojska je imala ukupno </a:t>
            </a:r>
            <a:r>
              <a:rPr lang="sr-Latn-RS" sz="3200" dirty="0" smtClean="0">
                <a:solidFill>
                  <a:srgbClr val="FF0000"/>
                </a:solidFill>
                <a:latin typeface="Comic Sans MS" pitchFamily="66" charset="0"/>
              </a:rPr>
              <a:t>140.0000</a:t>
            </a:r>
            <a:r>
              <a:rPr lang="sr-Latn-RS" sz="3200" dirty="0" smtClean="0">
                <a:latin typeface="Comic Sans MS" pitchFamily="66" charset="0"/>
              </a:rPr>
              <a:t> vojnika </a:t>
            </a:r>
            <a:r>
              <a:rPr lang="sr-Latn-RS" sz="3200" dirty="0" smtClean="0">
                <a:latin typeface="Comic Sans MS" pitchFamily="66" charset="0"/>
              </a:rPr>
              <a:t>raspoređenih u šest </a:t>
            </a:r>
            <a:r>
              <a:rPr lang="sr-Latn-RS" sz="3200" dirty="0" smtClean="0">
                <a:latin typeface="Comic Sans MS" pitchFamily="66" charset="0"/>
              </a:rPr>
              <a:t>divizija </a:t>
            </a:r>
            <a:r>
              <a:rPr lang="sr-Latn-RS" sz="3200" dirty="0" smtClean="0">
                <a:latin typeface="Comic Sans MS" pitchFamily="66" charset="0"/>
              </a:rPr>
              <a:t>.</a:t>
            </a:r>
          </a:p>
          <a:p>
            <a:pPr algn="just">
              <a:buNone/>
            </a:pPr>
            <a:endParaRPr lang="sr-Latn-RS" sz="32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sr-Latn-RS" sz="3200" dirty="0" smtClean="0">
                <a:latin typeface="Comic Sans MS" pitchFamily="66" charset="0"/>
              </a:rPr>
              <a:t>	Među njima je bilo i </a:t>
            </a:r>
            <a:r>
              <a:rPr lang="sr-Latn-RS" sz="3200" dirty="0" smtClean="0">
                <a:latin typeface="Comic Sans MS" pitchFamily="66" charset="0"/>
              </a:rPr>
              <a:t>oko </a:t>
            </a:r>
            <a:r>
              <a:rPr lang="sr-Latn-RS" sz="3200" dirty="0" smtClean="0">
                <a:solidFill>
                  <a:srgbClr val="FF0000"/>
                </a:solidFill>
                <a:latin typeface="Comic Sans MS" pitchFamily="66" charset="0"/>
              </a:rPr>
              <a:t>25.000</a:t>
            </a:r>
            <a:r>
              <a:rPr lang="sr-Latn-RS" sz="3200" dirty="0" smtClean="0">
                <a:latin typeface="Comic Sans MS" pitchFamily="66" charset="0"/>
              </a:rPr>
              <a:t> dobrovoljaca.</a:t>
            </a:r>
            <a:endParaRPr lang="en-US" sz="3200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2122714" cy="26670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0" y="4724400"/>
            <a:ext cx="2362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Ž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ivojin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Mi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858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dirty="0" smtClean="0">
                <a:latin typeface="Comic Sans MS" pitchFamily="66" charset="0"/>
              </a:rPr>
              <a:t>Komandant štaba bio je vojvoda Živojin Mišić. 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257800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1855 –1921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291084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3400" y="4343400"/>
            <a:ext cx="2819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VESTI S BALKANSKOG RATIŠTA: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Ratni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dnevnik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Vrhovne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komande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srpske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vojske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, 1918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52800" y="228600"/>
            <a:ext cx="5562600" cy="6400800"/>
          </a:xfrm>
        </p:spPr>
        <p:txBody>
          <a:bodyPr>
            <a:normAutofit/>
          </a:bodyPr>
          <a:lstStyle/>
          <a:p>
            <a:r>
              <a:rPr lang="sr-Latn-RS" dirty="0" smtClean="0"/>
              <a:t>Borbe su počele 14. septembra </a:t>
            </a:r>
            <a:r>
              <a:rPr lang="sr-Latn-RS" dirty="0" smtClean="0"/>
              <a:t> 1918, artiljerijskom </a:t>
            </a:r>
            <a:r>
              <a:rPr lang="sr-Latn-RS" dirty="0" smtClean="0"/>
              <a:t>paljbom i </a:t>
            </a:r>
            <a:r>
              <a:rPr lang="sr-Latn-RS" dirty="0" smtClean="0"/>
              <a:t>z svih </a:t>
            </a:r>
            <a:r>
              <a:rPr lang="sr-Latn-RS" dirty="0" smtClean="0"/>
              <a:t>savezničkih topova da bi, u zoru 15. septembra (u 5.30 časova) druga srpska armija krenula u juriš i to na </a:t>
            </a:r>
            <a:r>
              <a:rPr lang="sr-Latn-RS" dirty="0" smtClean="0"/>
              <a:t>potezu </a:t>
            </a:r>
            <a:r>
              <a:rPr lang="sr-Latn-RS" dirty="0" smtClean="0"/>
              <a:t>Soko–Veternik–Dobro polje. </a:t>
            </a:r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Vodila </a:t>
            </a:r>
            <a:r>
              <a:rPr lang="sr-Latn-RS" dirty="0" smtClean="0"/>
              <a:t>se borba prsa u prsa, bajonetima na </a:t>
            </a:r>
            <a:r>
              <a:rPr lang="sr-Latn-RS" dirty="0" smtClean="0"/>
              <a:t>bajonete.</a:t>
            </a:r>
          </a:p>
          <a:p>
            <a:endParaRPr lang="sr-Latn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405</TotalTime>
  <Words>801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PROBOJ SOLUNSKog FRONTA   </vt:lpstr>
      <vt:lpstr>SAŽETAK</vt:lpstr>
      <vt:lpstr>UVOD</vt:lpstr>
      <vt:lpstr>Slide 4</vt:lpstr>
      <vt:lpstr>Slide 5</vt:lpstr>
      <vt:lpstr>PROBOJ SOLUNSKOG FRONTA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SOLUNSKI FRONT   </dc:title>
  <dc:creator>Ivana</dc:creator>
  <cp:lastModifiedBy>Ivana</cp:lastModifiedBy>
  <cp:revision>51</cp:revision>
  <dcterms:created xsi:type="dcterms:W3CDTF">2014-12-07T15:24:45Z</dcterms:created>
  <dcterms:modified xsi:type="dcterms:W3CDTF">2014-12-08T18:54:04Z</dcterms:modified>
</cp:coreProperties>
</file>