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545" autoAdjust="0"/>
    <p:restoredTop sz="94576" autoAdjust="0"/>
  </p:normalViewPr>
  <p:slideViewPr>
    <p:cSldViewPr>
      <p:cViewPr varScale="1">
        <p:scale>
          <a:sx n="69" d="100"/>
          <a:sy n="69" d="100"/>
        </p:scale>
        <p:origin x="-125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4A52CB-5A97-4EE8-97AC-849872929B7E}" type="datetimeFigureOut">
              <a:rPr lang="en-US" smtClean="0"/>
              <a:t>12/4/2014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73606E-9FB7-451C-91C9-DCAE34F651F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73606E-9FB7-451C-91C9-DCAE34F651F0}"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1"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B696B1B-E35E-4336-B57B-FFBC1683D7E2}" type="datetimeFigureOut">
              <a:rPr lang="en-US" smtClean="0"/>
              <a:pPr/>
              <a:t>12/4/2014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2B720FDC-ABD0-425C-9E20-A41AFE91EDC7}"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696B1B-E35E-4336-B57B-FFBC1683D7E2}"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720FDC-ABD0-425C-9E20-A41AFE91ED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696B1B-E35E-4336-B57B-FFBC1683D7E2}"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720FDC-ABD0-425C-9E20-A41AFE91ED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696B1B-E35E-4336-B57B-FFBC1683D7E2}"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720FDC-ABD0-425C-9E20-A41AFE91EDC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7"/>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B696B1B-E35E-4336-B57B-FFBC1683D7E2}"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6"/>
            <a:ext cx="762000" cy="365125"/>
          </a:xfrm>
        </p:spPr>
        <p:txBody>
          <a:bodyPr/>
          <a:lstStyle/>
          <a:p>
            <a:fld id="{2B720FDC-ABD0-425C-9E20-A41AFE91EDC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B696B1B-E35E-4336-B57B-FFBC1683D7E2}" type="datetimeFigureOut">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720FDC-ABD0-425C-9E20-A41AFE91ED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535113"/>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535113"/>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362201"/>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362201"/>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B696B1B-E35E-4336-B57B-FFBC1683D7E2}" type="datetimeFigureOut">
              <a:rPr lang="en-US" smtClean="0"/>
              <a:pPr/>
              <a:t>12/4/2014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720FDC-ABD0-425C-9E20-A41AFE91EDC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B696B1B-E35E-4336-B57B-FFBC1683D7E2}" type="datetimeFigureOut">
              <a:rPr lang="en-US" smtClean="0"/>
              <a:pPr/>
              <a:t>12/4/2014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720FDC-ABD0-425C-9E20-A41AFE91ED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696B1B-E35E-4336-B57B-FFBC1683D7E2}" type="datetimeFigureOut">
              <a:rPr lang="en-US" smtClean="0"/>
              <a:pPr/>
              <a:t>12/4/2014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720FDC-ABD0-425C-9E20-A41AFE91ED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1" y="1524001"/>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1"/>
            <a:ext cx="5111751"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B696B1B-E35E-4336-B57B-FFBC1683D7E2}" type="datetimeFigureOut">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720FDC-ABD0-425C-9E20-A41AFE91EDC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B696B1B-E35E-4336-B57B-FFBC1683D7E2}" type="datetimeFigureOut">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720FDC-ABD0-425C-9E20-A41AFE91EDC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6"/>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B696B1B-E35E-4336-B57B-FFBC1683D7E2}" type="datetimeFigureOut">
              <a:rPr lang="en-US" smtClean="0"/>
              <a:pPr/>
              <a:t>12/4/2014</a:t>
            </a:fld>
            <a:endParaRPr lang="en-US"/>
          </a:p>
        </p:txBody>
      </p:sp>
      <p:sp>
        <p:nvSpPr>
          <p:cNvPr id="3" name="Footer Placeholder 2"/>
          <p:cNvSpPr>
            <a:spLocks noGrp="1"/>
          </p:cNvSpPr>
          <p:nvPr>
            <p:ph type="ftr" sz="quarter" idx="3"/>
          </p:nvPr>
        </p:nvSpPr>
        <p:spPr>
          <a:xfrm>
            <a:off x="3124200" y="6416676"/>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6"/>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B720FDC-ABD0-425C-9E20-A41AFE91EDC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r.wikipedia.org/wiki/%D0%90%D0%BB%D0%B5%D0%BA%D1%81%D0%B0%D0%BD%D0%B4%D0%B0%D1%80_%D0%9A%D0%B0%D1%80%D0%B0%D1%92%D0%BE%D1%80%D1%92%D0%B5%D0%B2%D0%B8%D1%9B_(%D0%BA%D0%BD%D0%B5%D0%B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r.wikipedia.org/wiki/%D0%92%D1%80%D0%B0%D1%9A%D1%81%D0%BA%D0%B0_%D0%91%D0%B0%D1%9A%D0%B0"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sr-Cyrl-RS" i="1" dirty="0" smtClean="0"/>
              <a:t>ПЕТАР ПРВИ КАРАЂОРЂЕВИЋ</a:t>
            </a:r>
            <a:endParaRPr lang="en-US" i="1" dirty="0"/>
          </a:p>
        </p:txBody>
      </p:sp>
      <p:sp>
        <p:nvSpPr>
          <p:cNvPr id="3" name="Subtitle 2"/>
          <p:cNvSpPr>
            <a:spLocks noGrp="1"/>
          </p:cNvSpPr>
          <p:nvPr>
            <p:ph type="subTitle" idx="1"/>
          </p:nvPr>
        </p:nvSpPr>
        <p:spPr>
          <a:xfrm>
            <a:off x="1428728" y="3786190"/>
            <a:ext cx="6400800" cy="1752600"/>
          </a:xfrm>
        </p:spPr>
        <p:txBody>
          <a:bodyPr>
            <a:normAutofit/>
          </a:bodyPr>
          <a:lstStyle/>
          <a:p>
            <a:r>
              <a:rPr lang="sr-Cyrl-RS" sz="3600" dirty="0" smtClean="0"/>
              <a:t>(од11.7.1844  до 16.8.1921)</a:t>
            </a:r>
            <a:endParaRPr lang="en-US" sz="3600"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9"/>
            <a:ext cx="8229600" cy="1131910"/>
          </a:xfrm>
        </p:spPr>
        <p:txBody>
          <a:bodyPr/>
          <a:lstStyle/>
          <a:p>
            <a:pPr algn="l"/>
            <a:r>
              <a:rPr lang="sr-Cyrl-RS" dirty="0" smtClean="0">
                <a:effectLst/>
              </a:rPr>
              <a:t>Биографија</a:t>
            </a:r>
            <a:endParaRPr lang="en-US" dirty="0">
              <a:effectLst/>
            </a:endParaRPr>
          </a:p>
        </p:txBody>
      </p:sp>
      <p:sp>
        <p:nvSpPr>
          <p:cNvPr id="3" name="Content Placeholder 2"/>
          <p:cNvSpPr>
            <a:spLocks noGrp="1"/>
          </p:cNvSpPr>
          <p:nvPr>
            <p:ph idx="1"/>
          </p:nvPr>
        </p:nvSpPr>
        <p:spPr/>
        <p:txBody>
          <a:bodyPr numCol="1">
            <a:normAutofit/>
          </a:bodyPr>
          <a:lstStyle/>
          <a:p>
            <a:pPr algn="just"/>
            <a:r>
              <a:rPr lang="sr-Latn-RS" dirty="0" smtClean="0">
                <a:effectLst>
                  <a:outerShdw blurRad="38100" dist="38100" dir="2700000" algn="tl">
                    <a:srgbClr val="000000">
                      <a:alpha val="43137"/>
                    </a:srgbClr>
                  </a:outerShdw>
                </a:effectLst>
              </a:rPr>
              <a:t>Петар Карађорђевић је био </a:t>
            </a:r>
            <a:r>
              <a:rPr lang="sr-Cyrl-RS" dirty="0" smtClean="0">
                <a:effectLst>
                  <a:outerShdw blurRad="38100" dist="38100" dir="2700000" algn="tl">
                    <a:srgbClr val="000000">
                      <a:alpha val="43137"/>
                    </a:srgbClr>
                  </a:outerShdw>
                </a:effectLst>
              </a:rPr>
              <a:t>Карађорђев</a:t>
            </a:r>
            <a:r>
              <a:rPr lang="sr-Latn-RS" dirty="0" smtClean="0">
                <a:effectLst>
                  <a:outerShdw blurRad="38100" dist="38100" dir="2700000" algn="tl">
                    <a:srgbClr val="000000">
                      <a:alpha val="43137"/>
                    </a:srgbClr>
                  </a:outerShdw>
                </a:effectLst>
              </a:rPr>
              <a:t> унук и трећи син </a:t>
            </a:r>
            <a:r>
              <a:rPr lang="sr-Cyrl-RS" dirty="0" smtClean="0">
                <a:effectLst>
                  <a:outerShdw blurRad="38100" dist="38100" dir="2700000" algn="tl">
                    <a:srgbClr val="000000">
                      <a:alpha val="43137"/>
                    </a:srgbClr>
                  </a:outerShdw>
                </a:effectLst>
              </a:rPr>
              <a:t>Персиде</a:t>
            </a:r>
            <a:r>
              <a:rPr lang="sr-Latn-RS" dirty="0" smtClean="0">
                <a:effectLst>
                  <a:outerShdw blurRad="38100" dist="38100" dir="2700000" algn="tl">
                    <a:srgbClr val="000000">
                      <a:alpha val="43137"/>
                    </a:srgbClr>
                  </a:outerShdw>
                </a:effectLst>
              </a:rPr>
              <a:t> и кнеза </a:t>
            </a:r>
            <a:r>
              <a:rPr lang="sr-Cyrl-RS" dirty="0" smtClean="0">
                <a:effectLst>
                  <a:outerShdw blurRad="38100" dist="38100" dir="2700000" algn="tl">
                    <a:srgbClr val="000000">
                      <a:alpha val="43137"/>
                    </a:srgbClr>
                  </a:outerShdw>
                </a:effectLst>
              </a:rPr>
              <a:t>Александра</a:t>
            </a:r>
            <a:r>
              <a:rPr lang="sr-Latn-RS" dirty="0" smtClean="0">
                <a:effectLst>
                  <a:outerShdw blurRad="38100" dist="38100" dir="2700000" algn="tl">
                    <a:srgbClr val="000000">
                      <a:alpha val="43137"/>
                    </a:srgbClr>
                  </a:outerShdw>
                </a:effectLst>
                <a:hlinkClick r:id="rId2" tooltip="Александар Карађорђевић (кнез)"/>
              </a:rPr>
              <a:t> </a:t>
            </a:r>
            <a:r>
              <a:rPr lang="sr-Cyrl-RS" dirty="0" smtClean="0">
                <a:effectLst>
                  <a:outerShdw blurRad="38100" dist="38100" dir="2700000" algn="tl">
                    <a:srgbClr val="000000">
                      <a:alpha val="43137"/>
                    </a:srgbClr>
                  </a:outerShdw>
                </a:effectLst>
              </a:rPr>
              <a:t>Карађорђевића</a:t>
            </a:r>
            <a:r>
              <a:rPr lang="sr-Latn-RS" dirty="0" smtClean="0">
                <a:effectLst>
                  <a:outerShdw blurRad="38100" dist="38100" dir="2700000" algn="tl">
                    <a:srgbClr val="000000">
                      <a:alpha val="43137"/>
                    </a:srgbClr>
                  </a:outerShdw>
                </a:effectLst>
              </a:rPr>
              <a:t>, који је био присиљен да абдицира након </a:t>
            </a:r>
            <a:r>
              <a:rPr lang="sr-Cyrl-RS" dirty="0" smtClean="0">
                <a:effectLst>
                  <a:outerShdw blurRad="38100" dist="38100" dir="2700000" algn="tl">
                    <a:srgbClr val="000000">
                      <a:alpha val="43137"/>
                    </a:srgbClr>
                  </a:outerShdw>
                </a:effectLst>
              </a:rPr>
              <a:t>Светоандрејске скупштине</a:t>
            </a:r>
            <a:r>
              <a:rPr lang="sr-Latn-RS" dirty="0" smtClean="0">
                <a:effectLst>
                  <a:outerShdw blurRad="38100" dist="38100" dir="2700000" algn="tl">
                    <a:srgbClr val="000000">
                      <a:alpha val="43137"/>
                    </a:srgbClr>
                  </a:outerShdw>
                </a:effectLst>
              </a:rPr>
              <a:t>. Петар је са породицом живео у иностранству. Борио се у </a:t>
            </a:r>
            <a:r>
              <a:rPr lang="sr-Cyrl-RS" dirty="0" smtClean="0">
                <a:effectLst>
                  <a:outerShdw blurRad="38100" dist="38100" dir="2700000" algn="tl">
                    <a:srgbClr val="000000">
                      <a:alpha val="43137"/>
                    </a:srgbClr>
                  </a:outerShdw>
                </a:effectLst>
              </a:rPr>
              <a:t>француској</a:t>
            </a:r>
            <a:r>
              <a:rPr lang="sr-Latn-RS" dirty="0" smtClean="0">
                <a:effectLst>
                  <a:outerShdw blurRad="38100" dist="38100" dir="2700000" algn="tl">
                    <a:srgbClr val="000000">
                      <a:alpha val="43137"/>
                    </a:srgbClr>
                  </a:outerShdw>
                </a:effectLst>
              </a:rPr>
              <a:t> војсци у </a:t>
            </a:r>
            <a:r>
              <a:rPr lang="sr-Cyrl-RS" dirty="0" smtClean="0">
                <a:effectLst>
                  <a:outerShdw blurRad="38100" dist="38100" dir="2700000" algn="tl">
                    <a:srgbClr val="000000">
                      <a:alpha val="43137"/>
                    </a:srgbClr>
                  </a:outerShdw>
                </a:effectLst>
              </a:rPr>
              <a:t>Француско Пруском рату</a:t>
            </a:r>
            <a:r>
              <a:rPr lang="sr-Latn-RS" dirty="0" smtClean="0">
                <a:effectLst>
                  <a:outerShdw blurRad="38100" dist="38100" dir="2700000" algn="tl">
                    <a:srgbClr val="000000">
                      <a:alpha val="43137"/>
                    </a:srgbClr>
                  </a:outerShdw>
                </a:effectLst>
              </a:rPr>
              <a:t>. Придружио се као добровољац под псеудонимом </a:t>
            </a:r>
            <a:r>
              <a:rPr lang="sr-Latn-RS" i="1" dirty="0" smtClean="0">
                <a:effectLst>
                  <a:outerShdw blurRad="38100" dist="38100" dir="2700000" algn="tl">
                    <a:srgbClr val="000000">
                      <a:alpha val="43137"/>
                    </a:srgbClr>
                  </a:outerShdw>
                </a:effectLst>
              </a:rPr>
              <a:t>Петар Мркоњић</a:t>
            </a:r>
            <a:r>
              <a:rPr lang="sr-Latn-RS" dirty="0" smtClean="0">
                <a:effectLst>
                  <a:outerShdw blurRad="38100" dist="38100" dir="2700000" algn="tl">
                    <a:srgbClr val="000000">
                      <a:alpha val="43137"/>
                    </a:srgbClr>
                  </a:outerShdw>
                </a:effectLst>
              </a:rPr>
              <a:t> у </a:t>
            </a:r>
            <a:r>
              <a:rPr lang="sr-Cyrl-RS" dirty="0" smtClean="0">
                <a:effectLst>
                  <a:outerShdw blurRad="38100" dist="38100" dir="2700000" algn="tl">
                    <a:srgbClr val="000000">
                      <a:alpha val="43137"/>
                    </a:srgbClr>
                  </a:outerShdw>
                </a:effectLst>
              </a:rPr>
              <a:t>Босанскохерцеговачком устанку против Османског царства</a:t>
            </a:r>
            <a:r>
              <a:rPr lang="sr-Latn-RS" dirty="0" smtClean="0"/>
              <a:t>.</a:t>
            </a:r>
            <a:endParaRPr lang="sr-Latn-RS"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Биорафија</a:t>
            </a:r>
            <a:endParaRPr lang="en-US" dirty="0"/>
          </a:p>
        </p:txBody>
      </p:sp>
      <p:sp>
        <p:nvSpPr>
          <p:cNvPr id="3" name="Content Placeholder 2"/>
          <p:cNvSpPr>
            <a:spLocks noGrp="1"/>
          </p:cNvSpPr>
          <p:nvPr>
            <p:ph idx="1"/>
          </p:nvPr>
        </p:nvSpPr>
        <p:spPr/>
        <p:txBody>
          <a:bodyPr/>
          <a:lstStyle/>
          <a:p>
            <a:r>
              <a:rPr lang="sr-Cyrl-RS" dirty="0" smtClean="0"/>
              <a:t>Био је ожењен 1883. године црногорском принцезом Зорка, кћерком кнеза Николе. Са њом је имао петоро деце, укључјујући и наследника Александра. Након смрти оца 1885, Петар је постао глава династије Карађорђевић. После Мајског преврата и убиства краља Александра Обреновића 1903, изабран је за краља Србије. Као краљ залагао се за уставно уређење земље и био је познат по својој либералној политици.</a:t>
            </a:r>
            <a:endParaRPr lang="en-US"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Краљ Петар</a:t>
            </a:r>
            <a:endParaRPr lang="en-US" dirty="0"/>
          </a:p>
        </p:txBody>
      </p:sp>
      <p:pic>
        <p:nvPicPr>
          <p:cNvPr id="4" name="Content Placeholder 3" descr="th.jpg"/>
          <p:cNvPicPr>
            <a:picLocks noGrp="1" noChangeAspect="1"/>
          </p:cNvPicPr>
          <p:nvPr>
            <p:ph idx="1"/>
          </p:nvPr>
        </p:nvPicPr>
        <p:blipFill>
          <a:blip r:embed="rId2" cstate="print"/>
          <a:stretch>
            <a:fillRect/>
          </a:stretch>
        </p:blipFill>
        <p:spPr>
          <a:xfrm>
            <a:off x="285720" y="4071942"/>
            <a:ext cx="1905000" cy="2619375"/>
          </a:xfrm>
        </p:spPr>
      </p:pic>
      <p:sp>
        <p:nvSpPr>
          <p:cNvPr id="5" name="Rectangle 4"/>
          <p:cNvSpPr/>
          <p:nvPr/>
        </p:nvSpPr>
        <p:spPr>
          <a:xfrm>
            <a:off x="2357390" y="1500174"/>
            <a:ext cx="6786610" cy="5357826"/>
          </a:xfrm>
          <a:prstGeom prst="rect">
            <a:avLst/>
          </a:prstGeom>
        </p:spPr>
        <p:txBody>
          <a:bodyPr wrap="square" numCol="2">
            <a:spAutoFit/>
          </a:bodyPr>
          <a:lstStyle/>
          <a:p>
            <a:r>
              <a:rPr lang="ru-RU" sz="2400" dirty="0" smtClean="0"/>
              <a:t>Краљ Петар је био врховни командант српске војске у Балканским ратовима. Због старости је 24. јуна 1914. пренео краљевска овлашћења на престолонаследника Александра. У Првог светског рата повлачио се са војском преко Албаније. Пошто је био краљ Србије током периода великих српских војних успеха, у српском народу остао је запамћен као </a:t>
            </a:r>
            <a:r>
              <a:rPr lang="ru-RU" sz="2400" i="1" dirty="0" smtClean="0"/>
              <a:t>краљ Петар Ослободилац</a:t>
            </a:r>
            <a:r>
              <a:rPr lang="ru-RU" sz="2400" dirty="0" smtClean="0"/>
              <a:t> (такође познат и као </a:t>
            </a:r>
            <a:r>
              <a:rPr lang="ru-RU" sz="2400" i="1" dirty="0" smtClean="0"/>
              <a:t>Стари краљ</a:t>
            </a:r>
            <a:r>
              <a:rPr lang="ru-RU" sz="2400" dirty="0" smtClean="0"/>
              <a:t>).</a:t>
            </a:r>
            <a:endParaRPr lang="en-US" sz="2400"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Убиство краља Александра</a:t>
            </a:r>
            <a:endParaRPr lang="en-US" dirty="0"/>
          </a:p>
        </p:txBody>
      </p:sp>
      <p:pic>
        <p:nvPicPr>
          <p:cNvPr id="4" name="Content Placeholder 3" descr="th1.jpg"/>
          <p:cNvPicPr>
            <a:picLocks noGrp="1" noChangeAspect="1"/>
          </p:cNvPicPr>
          <p:nvPr>
            <p:ph idx="1"/>
          </p:nvPr>
        </p:nvPicPr>
        <p:blipFill>
          <a:blip r:embed="rId2" cstate="print"/>
          <a:stretch>
            <a:fillRect/>
          </a:stretch>
        </p:blipFill>
        <p:spPr>
          <a:xfrm>
            <a:off x="5000628" y="1571612"/>
            <a:ext cx="3929112" cy="3857652"/>
          </a:xfrm>
        </p:spPr>
      </p:pic>
      <p:sp>
        <p:nvSpPr>
          <p:cNvPr id="6" name="Rectangle 5"/>
          <p:cNvSpPr/>
          <p:nvPr/>
        </p:nvSpPr>
        <p:spPr>
          <a:xfrm>
            <a:off x="0" y="1502688"/>
            <a:ext cx="4572000" cy="5355312"/>
          </a:xfrm>
          <a:prstGeom prst="rect">
            <a:avLst/>
          </a:prstGeom>
        </p:spPr>
        <p:txBody>
          <a:bodyPr>
            <a:spAutoFit/>
          </a:bodyPr>
          <a:lstStyle/>
          <a:p>
            <a:r>
              <a:rPr lang="ru-RU" dirty="0" smtClean="0"/>
              <a:t>У ноћи између 28. и 29.мај 1903. официри завереници убилису краља Александра и краљицу Драгу. Војска је извела државни удар, и прогласила кнежевића Петра Карађорђевића за краља Србије, што је својим избором потврдила Народна Скупштина 2.јун до 15.јун.После 45 година Карађорђево потомство поново долази на чело српске државе, чиме почиње нови период у њеном развоју. Крунисан је 21. септембра 1904. године.</a:t>
            </a:r>
          </a:p>
          <a:p>
            <a:r>
              <a:rPr lang="ru-RU" dirty="0" smtClean="0"/>
              <a:t>Од самог почетка своје владавине, краљ Петар I суочио се са озбиљним препрекама. Земља је била растрзана  унутраћњом политичком  борбом, а Аустроугарска, испрва наклоњена новом српском краљу, постала је убрзо отворени непријатељ Србије, нарочито после кризе изазване анексијом Босне и Херцеговине 1908.</a:t>
            </a:r>
            <a:endParaRPr lang="ru-RU" dirty="0"/>
          </a:p>
        </p:txBody>
      </p:sp>
    </p:spTree>
  </p:cSld>
  <p:clrMapOvr>
    <a:masterClrMapping/>
  </p:clrMapOvr>
  <p:transition>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Ратови</a:t>
            </a:r>
            <a:endParaRPr lang="en-US" dirty="0"/>
          </a:p>
        </p:txBody>
      </p:sp>
      <p:sp>
        <p:nvSpPr>
          <p:cNvPr id="3" name="Content Placeholder 2"/>
          <p:cNvSpPr>
            <a:spLocks noGrp="1"/>
          </p:cNvSpPr>
          <p:nvPr>
            <p:ph idx="1"/>
          </p:nvPr>
        </p:nvSpPr>
        <p:spPr/>
        <p:txBody>
          <a:bodyPr>
            <a:normAutofit fontScale="70000" lnSpcReduction="20000"/>
          </a:bodyPr>
          <a:lstStyle/>
          <a:p>
            <a:r>
              <a:rPr lang="ru-RU" dirty="0" smtClean="0"/>
              <a:t>Први балкански рат против Турске 1912, и Други — против Бугарске 1913. — окончани су тријумфом српске војске под врховном командом краља Петра I, и ослобађањем Рашке области, Косова, Метохије и Македоније, и њиховим припајањем Србији.</a:t>
            </a:r>
          </a:p>
          <a:p>
            <a:r>
              <a:rPr lang="ru-RU" dirty="0" smtClean="0"/>
              <a:t>Услед сталних и тешких напора у Балканским ратовима, здравствено стање краља Петра I се погоршало, и он је 24.јуна1914. пренео краљевска овлашћења на престолонаследника Александра. Месец дана касније, Аустроугарска је објавила рат Србији, чиме је започео Први светски рат. Вест о Првом светском рату добија у  Врањској бањи и одатле одлази на фронт.</a:t>
            </a:r>
            <a:r>
              <a:rPr lang="ru-RU" baseline="30000" dirty="0" smtClean="0"/>
              <a:t> </a:t>
            </a:r>
            <a:r>
              <a:rPr lang="ru-RU" dirty="0" smtClean="0"/>
              <a:t>После величанствених победа на Церу и Колубари 1914, након уласка Немачке и Бугарске у рат 1915, српска војска била је принуђена на повлачење и напуштање земље. Албанска голотаоставила је великог трага на здравље остарелог краља. Он је ипак доживео да дочека коначну победу и ослобођење Србије, и стварање нове државе настале уједињењем Срба, Хрвата и Словенаца.</a:t>
            </a:r>
          </a:p>
          <a:p>
            <a:endParaRPr lang="sr-Cyrl-RS" dirty="0"/>
          </a:p>
        </p:txBody>
      </p:sp>
      <p:sp>
        <p:nvSpPr>
          <p:cNvPr id="4" name="Rectangle 3"/>
          <p:cNvSpPr/>
          <p:nvPr/>
        </p:nvSpPr>
        <p:spPr>
          <a:xfrm>
            <a:off x="9572660" y="1785926"/>
            <a:ext cx="474347" cy="523220"/>
          </a:xfrm>
          <a:prstGeom prst="rect">
            <a:avLst/>
          </a:prstGeom>
        </p:spPr>
        <p:txBody>
          <a:bodyPr wrap="square">
            <a:spAutoFit/>
          </a:bodyPr>
          <a:lstStyle/>
          <a:p>
            <a:r>
              <a:rPr lang="ru-RU" sz="2800" dirty="0" smtClean="0">
                <a:solidFill>
                  <a:prstClr val="white"/>
                </a:solidFill>
                <a:hlinkClick r:id="rId3" tooltip="Врањска Бања"/>
              </a:rPr>
              <a:t> </a:t>
            </a:r>
            <a:endParaRPr lang="en-US" dirty="0"/>
          </a:p>
        </p:txBody>
      </p:sp>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Смрт</a:t>
            </a:r>
            <a:endParaRPr lang="en-US" dirty="0"/>
          </a:p>
        </p:txBody>
      </p:sp>
      <p:sp>
        <p:nvSpPr>
          <p:cNvPr id="3" name="Content Placeholder 2"/>
          <p:cNvSpPr>
            <a:spLocks noGrp="1"/>
          </p:cNvSpPr>
          <p:nvPr>
            <p:ph idx="1"/>
          </p:nvPr>
        </p:nvSpPr>
        <p:spPr/>
        <p:txBody>
          <a:bodyPr/>
          <a:lstStyle/>
          <a:p>
            <a:r>
              <a:rPr lang="ru-RU" dirty="0" smtClean="0"/>
              <a:t>Умро је 16.августа1921. у Београду, а сахрањен је у својој задужбини на Опленцу.</a:t>
            </a:r>
            <a:endParaRPr lang="en-US" dirty="0"/>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132</TotalTime>
  <Words>519</Words>
  <Application>Microsoft Office PowerPoint</Application>
  <PresentationFormat>On-screen Show (4:3)</PresentationFormat>
  <Paragraphs>18</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Apex</vt:lpstr>
      <vt:lpstr>ПЕТАР ПРВИ КАРАЂОРЂЕВИЋ</vt:lpstr>
      <vt:lpstr>Биографија</vt:lpstr>
      <vt:lpstr>Биорафија</vt:lpstr>
      <vt:lpstr>Краљ Петар</vt:lpstr>
      <vt:lpstr>Убиство краља Александра</vt:lpstr>
      <vt:lpstr>Ратови</vt:lpstr>
      <vt:lpstr>Смрт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pETAR I Karadjordjevic</dc:title>
  <dc:creator>Filip</dc:creator>
  <cp:lastModifiedBy>Skola</cp:lastModifiedBy>
  <cp:revision>16</cp:revision>
  <dcterms:created xsi:type="dcterms:W3CDTF">2014-11-23T11:27:08Z</dcterms:created>
  <dcterms:modified xsi:type="dcterms:W3CDTF">2014-12-04T08:29:13Z</dcterms:modified>
</cp:coreProperties>
</file>