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257" r:id="rId3"/>
    <p:sldId id="298" r:id="rId4"/>
    <p:sldId id="285" r:id="rId5"/>
    <p:sldId id="258" r:id="rId6"/>
    <p:sldId id="259" r:id="rId7"/>
    <p:sldId id="260" r:id="rId8"/>
    <p:sldId id="261" r:id="rId9"/>
    <p:sldId id="262" r:id="rId10"/>
    <p:sldId id="300" r:id="rId11"/>
    <p:sldId id="299" r:id="rId12"/>
    <p:sldId id="288" r:id="rId13"/>
    <p:sldId id="263" r:id="rId14"/>
    <p:sldId id="264" r:id="rId15"/>
    <p:sldId id="265" r:id="rId16"/>
    <p:sldId id="267" r:id="rId17"/>
    <p:sldId id="268" r:id="rId18"/>
    <p:sldId id="289" r:id="rId19"/>
    <p:sldId id="270" r:id="rId20"/>
    <p:sldId id="269" r:id="rId21"/>
    <p:sldId id="271" r:id="rId22"/>
    <p:sldId id="290" r:id="rId23"/>
    <p:sldId id="272" r:id="rId24"/>
    <p:sldId id="275" r:id="rId25"/>
    <p:sldId id="273" r:id="rId26"/>
    <p:sldId id="274" r:id="rId27"/>
    <p:sldId id="276" r:id="rId28"/>
    <p:sldId id="302" r:id="rId29"/>
    <p:sldId id="291" r:id="rId30"/>
    <p:sldId id="277" r:id="rId31"/>
    <p:sldId id="303" r:id="rId32"/>
    <p:sldId id="283" r:id="rId33"/>
    <p:sldId id="278" r:id="rId34"/>
    <p:sldId id="292" r:id="rId35"/>
    <p:sldId id="306" r:id="rId36"/>
    <p:sldId id="284" r:id="rId37"/>
    <p:sldId id="293" r:id="rId38"/>
    <p:sldId id="279" r:id="rId39"/>
    <p:sldId id="296" r:id="rId40"/>
    <p:sldId id="297" r:id="rId41"/>
    <p:sldId id="280" r:id="rId42"/>
    <p:sldId id="304" r:id="rId43"/>
    <p:sldId id="307" r:id="rId44"/>
    <p:sldId id="281" r:id="rId45"/>
    <p:sldId id="282" r:id="rId46"/>
    <p:sldId id="30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60"/>
  </p:normalViewPr>
  <p:slideViewPr>
    <p:cSldViewPr>
      <p:cViewPr>
        <p:scale>
          <a:sx n="70" d="100"/>
          <a:sy n="70" d="100"/>
        </p:scale>
        <p:origin x="-1278"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E01C0B-C4AB-46BC-ABC0-F181C65C807D}" type="datetimeFigureOut">
              <a:rPr lang="en-US" smtClean="0"/>
              <a:pPr/>
              <a:t>12/9/2014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D48DCF-2155-4055-9E5E-0345D94246F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CCFD65-12FA-4232-B66B-5886FE99FABE}"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2851C-9EA7-4E70-8240-ECA146F204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RS" dirty="0" smtClean="0"/>
              <a:t>Дадада</a:t>
            </a:r>
          </a:p>
          <a:p>
            <a:endParaRPr lang="en-US" dirty="0"/>
          </a:p>
        </p:txBody>
      </p:sp>
      <p:sp>
        <p:nvSpPr>
          <p:cNvPr id="4" name="Slide Number Placeholder 3"/>
          <p:cNvSpPr>
            <a:spLocks noGrp="1"/>
          </p:cNvSpPr>
          <p:nvPr>
            <p:ph type="sldNum" sz="quarter" idx="10"/>
          </p:nvPr>
        </p:nvSpPr>
        <p:spPr/>
        <p:txBody>
          <a:bodyPr/>
          <a:lstStyle/>
          <a:p>
            <a:fld id="{1AA2851C-9EA7-4E70-8240-ECA146F20486}"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CA9C5EC-779F-48E2-8055-AD3A4699785F}" type="datetimeFigureOut">
              <a:rPr lang="en-US" smtClean="0"/>
              <a:pPr/>
              <a:t>12/9/2014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F801500-C69B-40F1-A0AB-3C6B8AB9C14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A9C5EC-779F-48E2-8055-AD3A4699785F}" type="datetimeFigureOut">
              <a:rPr lang="en-US" smtClean="0"/>
              <a:pPr/>
              <a:t>12/9/2014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801500-C69B-40F1-A0AB-3C6B8AB9C1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CA9C5EC-779F-48E2-8055-AD3A4699785F}" type="datetimeFigureOut">
              <a:rPr lang="en-US" smtClean="0"/>
              <a:pPr/>
              <a:t>12/9/2014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F801500-C69B-40F1-A0AB-3C6B8AB9C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A9C5EC-779F-48E2-8055-AD3A4699785F}" type="datetimeFigureOut">
              <a:rPr lang="en-US" smtClean="0"/>
              <a:pPr/>
              <a:t>12/9/2014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801500-C69B-40F1-A0AB-3C6B8AB9C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CA9C5EC-779F-48E2-8055-AD3A4699785F}" type="datetimeFigureOut">
              <a:rPr lang="en-US" smtClean="0"/>
              <a:pPr/>
              <a:t>12/9/2014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F801500-C69B-40F1-A0AB-3C6B8AB9C14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A9C5EC-779F-48E2-8055-AD3A4699785F}" type="datetimeFigureOut">
              <a:rPr lang="en-US" smtClean="0"/>
              <a:pPr/>
              <a:t>12/9/2014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801500-C69B-40F1-A0AB-3C6B8AB9C1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A9C5EC-779F-48E2-8055-AD3A4699785F}" type="datetimeFigureOut">
              <a:rPr lang="en-US" smtClean="0"/>
              <a:pPr/>
              <a:t>12/9/2014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F801500-C69B-40F1-A0AB-3C6B8AB9C1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CA9C5EC-779F-48E2-8055-AD3A4699785F}" type="datetimeFigureOut">
              <a:rPr lang="en-US" smtClean="0"/>
              <a:pPr/>
              <a:t>12/9/2014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F801500-C69B-40F1-A0AB-3C6B8AB9C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CA9C5EC-779F-48E2-8055-AD3A4699785F}" type="datetimeFigureOut">
              <a:rPr lang="en-US" smtClean="0"/>
              <a:pPr/>
              <a:t>12/9/2014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F801500-C69B-40F1-A0AB-3C6B8AB9C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A9C5EC-779F-48E2-8055-AD3A4699785F}" type="datetimeFigureOut">
              <a:rPr lang="en-US" smtClean="0"/>
              <a:pPr/>
              <a:t>12/9/2014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801500-C69B-40F1-A0AB-3C6B8AB9C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CA9C5EC-779F-48E2-8055-AD3A4699785F}" type="datetimeFigureOut">
              <a:rPr lang="en-US" smtClean="0"/>
              <a:pPr/>
              <a:t>12/9/2014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801500-C69B-40F1-A0AB-3C6B8AB9C142}"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CA9C5EC-779F-48E2-8055-AD3A4699785F}" type="datetimeFigureOut">
              <a:rPr lang="en-US" smtClean="0"/>
              <a:pPr/>
              <a:t>12/9/2014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F801500-C69B-40F1-A0AB-3C6B8AB9C1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3.wav"/><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l="-27000" r="-27000"/>
          </a:stretch>
        </a:blipFill>
        <a:effectLst/>
      </p:bgPr>
    </p:bg>
    <p:spTree>
      <p:nvGrpSpPr>
        <p:cNvPr id="1" name=""/>
        <p:cNvGrpSpPr/>
        <p:nvPr/>
      </p:nvGrpSpPr>
      <p:grpSpPr>
        <a:xfrm>
          <a:off x="0" y="0"/>
          <a:ext cx="0" cy="0"/>
          <a:chOff x="0" y="0"/>
          <a:chExt cx="0" cy="0"/>
        </a:xfrm>
      </p:grpSpPr>
      <p:pic>
        <p:nvPicPr>
          <p:cNvPr id="8" name="Picture 2" descr="http://www.nspm.rs/images/stories/hronike1nove/svetskirat.jpg"/>
          <p:cNvPicPr>
            <a:picLocks noChangeAspect="1" noChangeArrowheads="1"/>
          </p:cNvPicPr>
          <p:nvPr/>
        </p:nvPicPr>
        <p:blipFill>
          <a:blip r:embed="rId4" cstate="print"/>
          <a:srcRect/>
          <a:stretch>
            <a:fillRect/>
          </a:stretch>
        </p:blipFill>
        <p:spPr bwMode="auto">
          <a:xfrm>
            <a:off x="-1" y="-1"/>
            <a:ext cx="9144001" cy="6858001"/>
          </a:xfrm>
          <a:prstGeom prst="rect">
            <a:avLst/>
          </a:prstGeom>
          <a:noFill/>
        </p:spPr>
      </p:pic>
      <p:sp>
        <p:nvSpPr>
          <p:cNvPr id="9" name="Title 1"/>
          <p:cNvSpPr txBox="1">
            <a:spLocks/>
          </p:cNvSpPr>
          <p:nvPr/>
        </p:nvSpPr>
        <p:spPr>
          <a:xfrm>
            <a:off x="-304800" y="1447800"/>
            <a:ext cx="9753600" cy="2868613"/>
          </a:xfrm>
          <a:prstGeom prst="rect">
            <a:avLst/>
          </a:prstGeom>
        </p:spPr>
        <p:txBody>
          <a:bodyPr vert="horz" lIns="45720" tIns="0" rIns="4572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RS" sz="72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outerShdw blurRad="41275" dist="12700" dir="12000000" algn="tl" rotWithShape="0">
                    <a:srgbClr val="000000">
                      <a:alpha val="40000"/>
                    </a:srgbClr>
                  </a:outerShdw>
                  <a:reflection blurRad="6350" stA="60000" endA="900" endPos="60000" dist="60007" dir="5400000" sy="-100000" algn="bl" rotWithShape="0"/>
                </a:effectLst>
                <a:uLnTx/>
                <a:uFillTx/>
                <a:latin typeface="+mj-lt"/>
                <a:ea typeface="+mj-ea"/>
                <a:cs typeface="+mj-cs"/>
              </a:rPr>
              <a:t>ПРВИ СВЕТСКИ РАТ</a:t>
            </a:r>
            <a:endParaRPr kumimoji="0" lang="en-US" sz="7200" b="1" i="0" u="none" strike="noStrike" kern="120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outerShdw blurRad="41275" dist="12700" dir="12000000" algn="tl" rotWithShape="0">
                  <a:srgbClr val="000000">
                    <a:alpha val="40000"/>
                  </a:srgbClr>
                </a:outerShdw>
                <a:reflection blurRad="6350" stA="60000" endA="900" endPos="60000" dist="60007" dir="5400000" sy="-100000" algn="bl" rotWithShape="0"/>
              </a:effectLst>
              <a:uLnTx/>
              <a:uFillTx/>
              <a:latin typeface="+mj-lt"/>
              <a:ea typeface="+mj-ea"/>
              <a:cs typeface="+mj-cs"/>
            </a:endParaRPr>
          </a:p>
        </p:txBody>
      </p:sp>
    </p:spTree>
  </p:cSld>
  <p:clrMapOvr>
    <a:masterClrMapping/>
  </p:clrMapOvr>
  <p:transition spd="slow">
    <p:circle/>
    <p:sndAc>
      <p:stSnd>
        <p:snd r:embed="rId2" name="explod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600" y="152400"/>
            <a:ext cx="7239000" cy="4371752"/>
          </a:xfrm>
        </p:spPr>
        <p:txBody>
          <a:bodyPr>
            <a:noAutofit/>
          </a:bodyPr>
          <a:lstStyle/>
          <a:p>
            <a:r>
              <a:rPr lang="sr-Cyrl-RS" sz="2000" dirty="0" smtClean="0"/>
              <a:t>У годинама пред Први светски рат Србија није била чланица ниједне од супростављених коалиција. Међутим. Од Мајског преврата 1903. Године она је била у сталном сукобу са Аустро-Уграском којој није одговоарало јачање Србије,као и њена политика коју је водила </a:t>
            </a:r>
            <a:r>
              <a:rPr lang="sr-Cyrl-RS" sz="2000" dirty="0" smtClean="0"/>
              <a:t>према </a:t>
            </a:r>
            <a:r>
              <a:rPr lang="sr-Cyrl-RS" sz="2000" dirty="0" smtClean="0"/>
              <a:t>српском и словенском становнсиштву које је живло на териотирији Монархије. У таквој политици садржана је и тежња за уједињењем тих народа. </a:t>
            </a:r>
            <a:r>
              <a:rPr lang="sr-Cyrl-RS" sz="2000" dirty="0" smtClean="0"/>
              <a:t>Аусто-Уграска </a:t>
            </a:r>
            <a:r>
              <a:rPr lang="sr-Cyrl-RS" sz="2000" dirty="0" smtClean="0"/>
              <a:t>је тежила да уништи српску </a:t>
            </a:r>
            <a:r>
              <a:rPr lang="sr-Cyrl-RS" sz="2000" dirty="0" smtClean="0"/>
              <a:t>самосталност </a:t>
            </a:r>
            <a:r>
              <a:rPr lang="sr-Cyrl-RS" sz="2000" dirty="0" smtClean="0"/>
              <a:t>од анексије Босне и </a:t>
            </a:r>
            <a:r>
              <a:rPr lang="sr-Cyrl-RS" sz="2000" dirty="0" smtClean="0"/>
              <a:t>Херцеговине </a:t>
            </a:r>
            <a:r>
              <a:rPr lang="sr-Cyrl-RS" sz="2000" dirty="0" smtClean="0"/>
              <a:t>1908. </a:t>
            </a:r>
            <a:r>
              <a:rPr lang="sr-Cyrl-RS" sz="2000" dirty="0" smtClean="0"/>
              <a:t>г</a:t>
            </a:r>
            <a:r>
              <a:rPr lang="sr-Cyrl-RS" sz="2000" dirty="0" smtClean="0"/>
              <a:t>одине </a:t>
            </a:r>
            <a:r>
              <a:rPr lang="sr-Cyrl-RS" sz="2000" dirty="0" smtClean="0"/>
              <a:t>почели су у Бечу да се разматрају планови о подели Србије, или значајном сањењу њене територије. </a:t>
            </a:r>
            <a:endParaRPr lang="en-US" sz="2000" dirty="0" smtClean="0"/>
          </a:p>
          <a:p>
            <a:endParaRPr lang="en-US" dirty="0"/>
          </a:p>
        </p:txBody>
      </p:sp>
      <p:pic>
        <p:nvPicPr>
          <p:cNvPr id="38916" name="Picture 4" descr="http://www.ravnica.info/UserFiles/Image/Jun2011/obrenovic-draga-masin.jpg"/>
          <p:cNvPicPr>
            <a:picLocks noChangeAspect="1" noChangeArrowheads="1"/>
          </p:cNvPicPr>
          <p:nvPr/>
        </p:nvPicPr>
        <p:blipFill>
          <a:blip r:embed="rId2" cstate="print"/>
          <a:srcRect/>
          <a:stretch>
            <a:fillRect/>
          </a:stretch>
        </p:blipFill>
        <p:spPr bwMode="auto">
          <a:xfrm>
            <a:off x="1371600" y="4000500"/>
            <a:ext cx="4762500" cy="2857500"/>
          </a:xfrm>
          <a:prstGeom prst="rect">
            <a:avLst/>
          </a:prstGeom>
          <a:noFill/>
        </p:spPr>
      </p:pic>
      <p:sp>
        <p:nvSpPr>
          <p:cNvPr id="11" name="TextBox 10"/>
          <p:cNvSpPr txBox="1"/>
          <p:nvPr/>
        </p:nvSpPr>
        <p:spPr>
          <a:xfrm>
            <a:off x="5029200" y="4724400"/>
            <a:ext cx="4343400" cy="369332"/>
          </a:xfrm>
          <a:prstGeom prst="rect">
            <a:avLst/>
          </a:prstGeom>
          <a:noFill/>
        </p:spPr>
        <p:txBody>
          <a:bodyPr wrap="square" rtlCol="0">
            <a:spAutoFit/>
          </a:bodyPr>
          <a:lstStyle/>
          <a:p>
            <a:r>
              <a:rPr lang="sr-Cyrl-RS" dirty="0" smtClean="0"/>
              <a:t>Краљ Александар и краљица Драга</a:t>
            </a:r>
          </a:p>
        </p:txBody>
      </p:sp>
      <p:cxnSp>
        <p:nvCxnSpPr>
          <p:cNvPr id="13" name="Straight Arrow Connector 12"/>
          <p:cNvCxnSpPr/>
          <p:nvPr/>
        </p:nvCxnSpPr>
        <p:spPr>
          <a:xfrm flipH="1">
            <a:off x="5105400" y="5105400"/>
            <a:ext cx="381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52400"/>
            <a:ext cx="7239000" cy="5133752"/>
          </a:xfrm>
        </p:spPr>
        <p:txBody>
          <a:bodyPr>
            <a:noAutofit/>
          </a:bodyPr>
          <a:lstStyle/>
          <a:p>
            <a:r>
              <a:rPr lang="sr-Cyrl-RS" sz="2000" dirty="0" smtClean="0"/>
              <a:t>Како се билижило лето, све се више говорило о Србији као о земљи која угрожава интересе Централних сила. Као да се само чекао повод који је био добар за мобилизацију немачког јавног мњења и дипломатске манипулације. А онда је у Сарајеву Гаврило Принцип, двадесетогодишњи припадник организације „Млада Босна“ убио аустро-уграског престолонаследника Франца Фердинанда и његову супругу Софију. За организовање атентата бечки двор је оптужио српску владу, што је одлично послужило за покретање јавног мњења у Аустор-Угарској и Немацкој. Иако су чињенице говориле о недужности српске владе, овај догађај је искоришћен као повод за рат. </a:t>
            </a:r>
            <a:endParaRPr lang="en-US" sz="2000" dirty="0" smtClean="0"/>
          </a:p>
          <a:p>
            <a:endParaRPr lang="en-US" dirty="0"/>
          </a:p>
        </p:txBody>
      </p:sp>
      <p:pic>
        <p:nvPicPr>
          <p:cNvPr id="5" name="Picture 4" descr="http://upload.wikimedia.org/wikipedia/commons/thumb/d/d3/Gavrilloprincip.jpg/250px-Gavrilloprincip.jpg"/>
          <p:cNvPicPr>
            <a:picLocks noChangeAspect="1" noChangeArrowheads="1"/>
          </p:cNvPicPr>
          <p:nvPr/>
        </p:nvPicPr>
        <p:blipFill>
          <a:blip r:embed="rId2" cstate="print"/>
          <a:srcRect/>
          <a:stretch>
            <a:fillRect/>
          </a:stretch>
        </p:blipFill>
        <p:spPr bwMode="auto">
          <a:xfrm>
            <a:off x="685800" y="4648200"/>
            <a:ext cx="1905000" cy="1859281"/>
          </a:xfrm>
          <a:prstGeom prst="rect">
            <a:avLst/>
          </a:prstGeom>
          <a:noFill/>
        </p:spPr>
      </p:pic>
      <p:pic>
        <p:nvPicPr>
          <p:cNvPr id="6" name="Picture 2" descr="http://upload.wikimedia.org/wikipedia/commons/4/4c/Franz_ferdinand.jpg"/>
          <p:cNvPicPr>
            <a:picLocks noChangeAspect="1" noChangeArrowheads="1"/>
          </p:cNvPicPr>
          <p:nvPr/>
        </p:nvPicPr>
        <p:blipFill>
          <a:blip r:embed="rId3" cstate="print"/>
          <a:srcRect/>
          <a:stretch>
            <a:fillRect/>
          </a:stretch>
        </p:blipFill>
        <p:spPr bwMode="auto">
          <a:xfrm>
            <a:off x="6248400" y="4648200"/>
            <a:ext cx="1524000" cy="1864545"/>
          </a:xfrm>
          <a:prstGeom prst="rect">
            <a:avLst/>
          </a:prstGeom>
          <a:noFill/>
        </p:spPr>
      </p:pic>
      <p:sp>
        <p:nvSpPr>
          <p:cNvPr id="7" name="TextBox 6"/>
          <p:cNvSpPr txBox="1"/>
          <p:nvPr/>
        </p:nvSpPr>
        <p:spPr>
          <a:xfrm>
            <a:off x="3276600" y="5486400"/>
            <a:ext cx="2514600" cy="646331"/>
          </a:xfrm>
          <a:prstGeom prst="rect">
            <a:avLst/>
          </a:prstGeom>
          <a:noFill/>
        </p:spPr>
        <p:txBody>
          <a:bodyPr wrap="square" rtlCol="0">
            <a:spAutoFit/>
          </a:bodyPr>
          <a:lstStyle/>
          <a:p>
            <a:r>
              <a:rPr lang="sr-Cyrl-RS" dirty="0" smtClean="0"/>
              <a:t>Гаврило Принцип</a:t>
            </a:r>
          </a:p>
          <a:p>
            <a:r>
              <a:rPr lang="sr-Cyrl-RS" dirty="0" smtClean="0"/>
              <a:t>Франц Фердинанд</a:t>
            </a:r>
            <a:endParaRPr lang="en-US" dirty="0"/>
          </a:p>
        </p:txBody>
      </p:sp>
      <p:cxnSp>
        <p:nvCxnSpPr>
          <p:cNvPr id="8" name="Straight Arrow Connector 7"/>
          <p:cNvCxnSpPr/>
          <p:nvPr/>
        </p:nvCxnSpPr>
        <p:spPr>
          <a:xfrm flipH="1" flipV="1">
            <a:off x="2667000" y="5105400"/>
            <a:ext cx="685800" cy="5334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10200" y="5562600"/>
            <a:ext cx="762000" cy="3810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1"/>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iterate type="lt">
                                    <p:tmPct val="0"/>
                                  </p:iterate>
                                  <p:childTnLst>
                                    <p:set>
                                      <p:cBhvr>
                                        <p:cTn id="33" dur="1" fill="hold">
                                          <p:stCondLst>
                                            <p:cond delay="0"/>
                                          </p:stCondLst>
                                        </p:cTn>
                                        <p:tgtEl>
                                          <p:spTgt spid="8"/>
                                        </p:tgtEl>
                                        <p:attrNameLst>
                                          <p:attrName>style.visibility</p:attrName>
                                        </p:attrNameLst>
                                      </p:cBhvr>
                                      <p:to>
                                        <p:strVal val="visible"/>
                                      </p:to>
                                    </p:set>
                                    <p:animEffect transition="in" filter="fade">
                                      <p:cBhvr>
                                        <p:cTn id="34" dur="770" decel="100000"/>
                                        <p:tgtEl>
                                          <p:spTgt spid="8"/>
                                        </p:tgtEl>
                                      </p:cBhvr>
                                    </p:animEffect>
                                    <p:animScale>
                                      <p:cBhvr>
                                        <p:cTn id="35" dur="770" decel="100000"/>
                                        <p:tgtEl>
                                          <p:spTgt spid="8"/>
                                        </p:tgtEl>
                                      </p:cBhvr>
                                      <p:from x="10000" y="10000"/>
                                      <p:to x="200000" y="450000"/>
                                    </p:animScale>
                                    <p:animScale>
                                      <p:cBhvr>
                                        <p:cTn id="36" dur="1230" accel="100000" fill="hold">
                                          <p:stCondLst>
                                            <p:cond delay="770"/>
                                          </p:stCondLst>
                                        </p:cTn>
                                        <p:tgtEl>
                                          <p:spTgt spid="8"/>
                                        </p:tgtEl>
                                      </p:cBhvr>
                                      <p:from x="200000" y="450000"/>
                                      <p:to x="100000" y="100000"/>
                                    </p:animScale>
                                    <p:set>
                                      <p:cBhvr>
                                        <p:cTn id="37" dur="770" fill="hold"/>
                                        <p:tgtEl>
                                          <p:spTgt spid="8"/>
                                        </p:tgtEl>
                                        <p:attrNameLst>
                                          <p:attrName>ppt_x</p:attrName>
                                        </p:attrNameLst>
                                      </p:cBhvr>
                                      <p:to>
                                        <p:strVal val="(0.5)"/>
                                      </p:to>
                                    </p:set>
                                    <p:anim from="(0.5)" to="(#ppt_x)" calcmode="lin" valueType="num">
                                      <p:cBhvr>
                                        <p:cTn id="38" dur="1230" accel="100000" fill="hold">
                                          <p:stCondLst>
                                            <p:cond delay="770"/>
                                          </p:stCondLst>
                                        </p:cTn>
                                        <p:tgtEl>
                                          <p:spTgt spid="8"/>
                                        </p:tgtEl>
                                        <p:attrNameLst>
                                          <p:attrName>ppt_x</p:attrName>
                                        </p:attrNameLst>
                                      </p:cBhvr>
                                    </p:anim>
                                    <p:set>
                                      <p:cBhvr>
                                        <p:cTn id="39" dur="770" fill="hold"/>
                                        <p:tgtEl>
                                          <p:spTgt spid="8"/>
                                        </p:tgtEl>
                                        <p:attrNameLst>
                                          <p:attrName>ppt_y</p:attrName>
                                        </p:attrNameLst>
                                      </p:cBhvr>
                                      <p:to>
                                        <p:strVal val="(#ppt_y+0.4)"/>
                                      </p:to>
                                    </p:set>
                                    <p:anim from="(#ppt_y+0.4)" to="(#ppt_y)" calcmode="lin" valueType="num">
                                      <p:cBhvr>
                                        <p:cTn id="40" dur="1230" accel="100000" fill="hold">
                                          <p:stCondLst>
                                            <p:cond delay="770"/>
                                          </p:stCondLst>
                                        </p:cTn>
                                        <p:tgtEl>
                                          <p:spTgt spid="8"/>
                                        </p:tgtEl>
                                        <p:attrNameLst>
                                          <p:attrName>ppt_y</p:attrName>
                                        </p:attrNameLst>
                                      </p:cBhvr>
                                    </p:anim>
                                  </p:childTnLst>
                                </p:cTn>
                              </p:par>
                              <p:par>
                                <p:cTn id="41" presetID="51" presetClass="entr" presetSubtype="0" fill="hold" nodeType="withEffect">
                                  <p:stCondLst>
                                    <p:cond delay="0"/>
                                  </p:stCondLst>
                                  <p:iterate type="lt">
                                    <p:tmPct val="0"/>
                                  </p:iterate>
                                  <p:childTnLst>
                                    <p:set>
                                      <p:cBhvr>
                                        <p:cTn id="42" dur="1" fill="hold">
                                          <p:stCondLst>
                                            <p:cond delay="0"/>
                                          </p:stCondLst>
                                        </p:cTn>
                                        <p:tgtEl>
                                          <p:spTgt spid="9"/>
                                        </p:tgtEl>
                                        <p:attrNameLst>
                                          <p:attrName>style.visibility</p:attrName>
                                        </p:attrNameLst>
                                      </p:cBhvr>
                                      <p:to>
                                        <p:strVal val="visible"/>
                                      </p:to>
                                    </p:set>
                                    <p:animEffect transition="in" filter="fade">
                                      <p:cBhvr>
                                        <p:cTn id="43" dur="770" decel="100000"/>
                                        <p:tgtEl>
                                          <p:spTgt spid="9"/>
                                        </p:tgtEl>
                                      </p:cBhvr>
                                    </p:animEffect>
                                    <p:animScale>
                                      <p:cBhvr>
                                        <p:cTn id="44" dur="770" decel="100000"/>
                                        <p:tgtEl>
                                          <p:spTgt spid="9"/>
                                        </p:tgtEl>
                                      </p:cBhvr>
                                      <p:from x="10000" y="10000"/>
                                      <p:to x="200000" y="450000"/>
                                    </p:animScale>
                                    <p:animScale>
                                      <p:cBhvr>
                                        <p:cTn id="45" dur="1230" accel="100000" fill="hold">
                                          <p:stCondLst>
                                            <p:cond delay="770"/>
                                          </p:stCondLst>
                                        </p:cTn>
                                        <p:tgtEl>
                                          <p:spTgt spid="9"/>
                                        </p:tgtEl>
                                      </p:cBhvr>
                                      <p:from x="200000" y="450000"/>
                                      <p:to x="100000" y="100000"/>
                                    </p:animScale>
                                    <p:set>
                                      <p:cBhvr>
                                        <p:cTn id="46" dur="770" fill="hold"/>
                                        <p:tgtEl>
                                          <p:spTgt spid="9"/>
                                        </p:tgtEl>
                                        <p:attrNameLst>
                                          <p:attrName>ppt_x</p:attrName>
                                        </p:attrNameLst>
                                      </p:cBhvr>
                                      <p:to>
                                        <p:strVal val="(0.5)"/>
                                      </p:to>
                                    </p:set>
                                    <p:anim from="(0.5)" to="(#ppt_x)" calcmode="lin" valueType="num">
                                      <p:cBhvr>
                                        <p:cTn id="47" dur="1230" accel="100000" fill="hold">
                                          <p:stCondLst>
                                            <p:cond delay="770"/>
                                          </p:stCondLst>
                                        </p:cTn>
                                        <p:tgtEl>
                                          <p:spTgt spid="9"/>
                                        </p:tgtEl>
                                        <p:attrNameLst>
                                          <p:attrName>ppt_x</p:attrName>
                                        </p:attrNameLst>
                                      </p:cBhvr>
                                    </p:anim>
                                    <p:set>
                                      <p:cBhvr>
                                        <p:cTn id="48" dur="770" fill="hold"/>
                                        <p:tgtEl>
                                          <p:spTgt spid="9"/>
                                        </p:tgtEl>
                                        <p:attrNameLst>
                                          <p:attrName>ppt_y</p:attrName>
                                        </p:attrNameLst>
                                      </p:cBhvr>
                                      <p:to>
                                        <p:strVal val="(#ppt_y+0.4)"/>
                                      </p:to>
                                    </p:set>
                                    <p:anim from="(#ppt_y+0.4)" to="(#ppt_y)" calcmode="lin" valueType="num">
                                      <p:cBhvr>
                                        <p:cTn id="49"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a:xfrm>
            <a:off x="762000" y="6019800"/>
            <a:ext cx="5897880" cy="602512"/>
          </a:xfrm>
        </p:spPr>
        <p:txBody>
          <a:bodyPr/>
          <a:lstStyle/>
          <a:p>
            <a:r>
              <a:rPr lang="sr-Cyrl-RS" dirty="0" smtClean="0"/>
              <a:t>Аустро-угарски престолонаследник Франц Фердинанд и његова жена Софија</a:t>
            </a:r>
            <a:endParaRPr lang="en-US" dirty="0"/>
          </a:p>
        </p:txBody>
      </p:sp>
      <p:pic>
        <p:nvPicPr>
          <p:cNvPr id="5" name="Content Placeholder 4" descr="http://www.telegraf.rs/wp-content/uploads/2013/07/03/arhivska-fotografija4.jpg"/>
          <p:cNvPicPr>
            <a:picLocks noGrp="1"/>
          </p:cNvPicPr>
          <p:nvPr>
            <p:ph sz="half" idx="1"/>
          </p:nvPr>
        </p:nvPicPr>
        <p:blipFill>
          <a:blip r:embed="rId2" cstate="print"/>
          <a:srcRect/>
          <a:stretch>
            <a:fillRect/>
          </a:stretch>
        </p:blipFill>
        <p:spPr bwMode="auto">
          <a:xfrm>
            <a:off x="304800" y="228600"/>
            <a:ext cx="75438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34000" y="-533400"/>
            <a:ext cx="3429000" cy="2057400"/>
          </a:xfrm>
        </p:spPr>
        <p:txBody>
          <a:bodyPr/>
          <a:lstStyle/>
          <a:p>
            <a:pPr algn="ctr"/>
            <a:r>
              <a:rPr lang="sr-Cyrl-RS" dirty="0" smtClean="0"/>
              <a:t>ПОЧЕТАК рата</a:t>
            </a:r>
            <a:endParaRPr lang="en-US" dirty="0"/>
          </a:p>
        </p:txBody>
      </p:sp>
      <p:sp>
        <p:nvSpPr>
          <p:cNvPr id="9" name="Content Placeholder 8"/>
          <p:cNvSpPr>
            <a:spLocks noGrp="1"/>
          </p:cNvSpPr>
          <p:nvPr>
            <p:ph type="body" sz="half" idx="2"/>
          </p:nvPr>
        </p:nvSpPr>
        <p:spPr>
          <a:xfrm>
            <a:off x="5334000" y="1752600"/>
            <a:ext cx="3429000" cy="4572000"/>
          </a:xfrm>
        </p:spPr>
        <p:txBody>
          <a:bodyPr>
            <a:normAutofit fontScale="40000" lnSpcReduction="20000"/>
          </a:bodyPr>
          <a:lstStyle/>
          <a:p>
            <a:r>
              <a:rPr lang="sr-Cyrl-RS" sz="4000" dirty="0" smtClean="0">
                <a:solidFill>
                  <a:schemeClr val="bg1"/>
                </a:solidFill>
              </a:rPr>
              <a:t>Са објавом рата сачекало се три недеље како би се Аустор-Уграска и Немачка што боље припремила и максимално прикупиле снаге. Србији је, изненада, 23. Јула упућен ултиматум са понижавајућим условима које ниједна самостална држава не би могла да прихвати. У жељи да избегну рат, силе Антанте саветовале су Србији да попусти у највећој мери. Одговор српске владе, дат 25. Јула, био је достојанствен и крајње попустљив. Нуђена је и арбитража хашког суда и великих сила. Ипак, аустро-уграска влада је одмах прекинула дипломатске односе и 28. Јула 1914. Године објавила Србији рат. </a:t>
            </a:r>
            <a:endParaRPr lang="en-US" sz="4000" dirty="0" smtClean="0">
              <a:solidFill>
                <a:schemeClr val="bg1"/>
              </a:solidFill>
            </a:endParaRPr>
          </a:p>
          <a:p>
            <a:endParaRPr lang="en-US" dirty="0"/>
          </a:p>
        </p:txBody>
      </p:sp>
      <p:pic>
        <p:nvPicPr>
          <p:cNvPr id="2050" name="Picture 2" descr="http://upload.wikimedia.org/wikipedia/sr/9/9c/Karikatura_iz_1918.jpg"/>
          <p:cNvPicPr>
            <a:picLocks noGrp="1" noChangeAspect="1" noChangeArrowheads="1"/>
          </p:cNvPicPr>
          <p:nvPr>
            <p:ph type="pic" idx="1"/>
          </p:nvPr>
        </p:nvPicPr>
        <p:blipFill>
          <a:blip r:embed="rId2" cstate="print"/>
          <a:srcRect l="-2157" r="12345"/>
          <a:stretch>
            <a:fillRect/>
          </a:stretch>
        </p:blipFill>
        <p:spPr bwMode="auto">
          <a:xfrm>
            <a:off x="381000" y="1219200"/>
            <a:ext cx="4495800" cy="39497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228600"/>
            <a:ext cx="7315200" cy="7010400"/>
          </a:xfrm>
        </p:spPr>
        <p:txBody>
          <a:bodyPr>
            <a:noAutofit/>
          </a:bodyPr>
          <a:lstStyle/>
          <a:p>
            <a:r>
              <a:rPr lang="sr-Cyrl-RS" sz="2000" dirty="0" smtClean="0">
                <a:solidFill>
                  <a:schemeClr val="tx1">
                    <a:lumMod val="95000"/>
                    <a:lumOff val="5000"/>
                  </a:schemeClr>
                </a:solidFill>
              </a:rPr>
              <a:t>После аусторуграске објаве рата Србији, Немачка је 1. Августа објавила рат и Русији, а два дана касније напала је Белгију и објавила рат Француској. Јапан се прикључује Антанти, Турска која је прво објавила неутралност, крајем октобра прилази Централним силама и напада Русију. Италија је на почетку рата прогласила неутралност, али пошто јој је обећана скоро цела Далмација, потписивањем тајног уговора у Лондону, априла 1915. године пришла је силама Антанте. Преговори су вођени и са другим земљама, тако да је у јесен 1915. године Буграска пришла Централним силама због обећаних териотрија јужне и југоисточне Србије и Македоније, а </a:t>
            </a:r>
            <a:r>
              <a:rPr lang="en-US" sz="2000" dirty="0" smtClean="0">
                <a:solidFill>
                  <a:schemeClr val="tx1">
                    <a:lumMod val="95000"/>
                    <a:lumOff val="5000"/>
                  </a:schemeClr>
                </a:solidFill>
              </a:rPr>
              <a:t>P</a:t>
            </a:r>
            <a:r>
              <a:rPr lang="sr-Cyrl-RS" sz="2000" dirty="0" smtClean="0">
                <a:solidFill>
                  <a:schemeClr val="tx1">
                    <a:lumMod val="95000"/>
                    <a:lumOff val="5000"/>
                  </a:schemeClr>
                </a:solidFill>
              </a:rPr>
              <a:t>умунија 1916. Године Антанти, јер јој је обећан Банат. </a:t>
            </a:r>
            <a:endParaRPr lang="en-US" sz="2000" dirty="0" smtClean="0">
              <a:solidFill>
                <a:schemeClr val="tx1">
                  <a:lumMod val="95000"/>
                  <a:lumOff val="5000"/>
                </a:schemeClr>
              </a:solidFill>
            </a:endParaRPr>
          </a:p>
          <a:p>
            <a:endParaRPr lang="en-US" sz="2000" dirty="0">
              <a:solidFill>
                <a:schemeClr val="tx1">
                  <a:lumMod val="95000"/>
                  <a:lumOff val="5000"/>
                </a:schemeClr>
              </a:solidFill>
            </a:endParaRPr>
          </a:p>
        </p:txBody>
      </p:sp>
      <p:sp>
        <p:nvSpPr>
          <p:cNvPr id="1028" name="AutoShape 4" descr="data:image/jpeg;base64,/9j/4AAQSkZJRgABAQAAAQABAAD/2wCEAAkGBhQSEBUUEhQWFRUWFxwZFhgXGBkdGRwdGRgaFRsYGBgaHSYfGxojGh8XHy8gIycpLC4uGB8xNTAqNSYsLSoBCQoKBQUFDQUFDSkYEhgpKSkpKSkpKSkpKSkpKSkpKSkpKSkpKSkpKSkpKSkpKSkpKSkpKSkpKSkpKSkpKSkpKf/AABEIAMUBAAMBIgACEQEDEQH/xAAcAAACAgMBAQAAAAAAAAAAAAAABQQGAQIDBwj/xABHEAACAgEDAwMCBAQDBgMDDQABAgMREgAEIQUTMQYiQVFhFCMycQdCUoEzYpEVcoKSobEWJPDR4eMXJTRDRFNjc4OTo7PB/8QAFAEBAAAAAAAAAAAAAAAAAAAAAP/EABQRAQAAAAAAAAAAAAAAAAAAAAD/2gAMAwEAAhEDEQA/APcdGjRoDRo0XoDRqPuN8iqzFlAQe7nxx8/Q6XDrrIFbcRGNCmWSlnCkY2slICnk8nj2nxoGm53KxozuaVVLMfoFFk/6a49N6kJlYhWQq2LK4AINBvgkeCD5+aNEEa33u0EsbxtdOpU1weRVg/B0bHZrEgRRwP8AUnyWP1YmyT8knQSNYOjWsi2pF1Yq/pfzoEG22g3X5s7KyOtJErMAAGaw9PTEqQGFAfBBrU31B1xdrDmcLJCoHbBWc/pQuQQlniyKFjVe6D6fj3EYaaB43UD8wlcZTZqUAlrLKATkK/MPnyI/S4l3kyLASu127cUQ6SAEMKYnIFm8qVNqp5oqSFy6Xu2khR3Ttsyhil3jYuiaHNfb661RA07N5wAUeeCfc3Hi6w5/cam6j7OUMGK8jNhf+6cT/wBQf9NBIvUDoP8A9HjPywya/ObEs9/8ZbS7oqiTczy9vcRPxGe6W7bUTUkKseLXGyAB9RYJ0w6DKDAijgoO2w+jJ7TY8+Rf3BB+dBjrPtCSA0Y5Es/GLMI3v7Ykm/igfjnfrG5Me3lcXaoapcuaoe355+Na9fI/DvkLW1z4J9ua5WByRjd/bSn1xvkGzZc0PfFIGMmDgKZGFxe6sATYI40Hb0LsBFtAPZ7ndj20ZE/UVtFe2xNWLJ88cVqw6gdEjVdtEFIK9taK+CCLsH6c6xuuvQRgkyA0LONsQALJIUGgBZvQMNGsBtZ0Bo0aNAaNGjQGjRo0Bo0aNAaNGjQGjRo0BrnORibOIo83Vfe/ivrrLSgEAkAnwL5Nea+ta49Q2ndjZLrIVdA/fkHgj7aCv9C6LECDGLhjoh3HumcAnusxoFVs40KyLEeAdMuqblJdrK0bLIoByxYEEIbdLHFkBl/vrlBuGfYOZLd8JAwxF2CylCAhUkViSEINXiQa0m9HQZbNNuEeIe4yo1XEpfLsEqiKGYEmgopST8qSFzRrFj51trAGs6A0p9UTKu1kybEUB4BLe4ewAstluVq/nTbUbf7ESrRJUg2rLwysLAYfHyRRsEEg2DoK51jqjw7aLb2g3Eq4YK4RgACLjIGIa8VA4HJq6x0x6dtY9lthaqrELniqgySEBfANF2P0NXrSdJchnAksiG4ZlxVRlwS4LZrQ8hcgw+ngTtr0sBg8jGSQXTEUFvyI08IPj5YjyToOI6oJsURihbPOyua9s4sK55yI55Fc3yL3n6lDFFIMvbCArhDbLdAXzYPI5P3PwdKt1A//AJvtKTI08V4kK5jZIFb3msRiHGQ5AQ1ZGosiy7YJc0ULuQqids+4cpHe3VVxtnFGvgX9NBP6V1SGGBGEs0iyMVQurFrQdvEKEFD2E+PcciLvXaHdo+6UwNbMKnUgilVWwLKwBR8yoF1YLcGgRM3QSPb06Ky0FKKq0zMQuIU8csfn686x0LY9qMjHDJiwjBsIDQCg/sMjXGTN9b0DHSTc9ByVo/yniLFlWWMtiWJLAEMLHuavHBI5GnbapXU+vyncSCFmaJhhklHtn9DSBR7giHI9y+TahTjkAdzBL7crtJiBccUTYAfAdUDGq8KTR+h1r1X1NDAi5K4MjpEgaORVLSHFQzFMVW/JP/XgandJkhxKwY0p9wHmzzZvkkijZ8619QdGTd7aWCQe2Ra/Y+VYfdWAI/bQRun+mkRkkPDjk9sCNCT8YoASo+hJ+Ls6daS+kurST7VTOmE6ExzL9HQlSRfOLUGH2YadaA0aNGgxrOou934jxGJZnNKq1Z4snkgBQOST9vkga4ybjcfyxR2fkymh/vUl/wCl/voGGjSc7bdgWJ4i39JhOF/QESZAfF8/WvjXfp3WVkVsx23jOMqMRaGgfPgqQQQ3gg/BsAGOjSWXrLyyGPadtsR+ZK1mNSfCLh+t/kgMMRVnkDQV3w8NtX+2Mqf2vN/9f+mgdaNROl9QE8KSgUHUNR8gnyp+4Nj+2pegwTpK3UJ5WY7ZYjGPaGkLgFgTkylbyQcL4Fkkg0OWe838cQuR1QfVmA/7+dVDYepY4EJVv8UsYNsoJCBGIkbIKSFr3kCxSnC70DuD02jqG3SrLKWLM1sQOWIjUmrjUHHGgG5JWydco5vwhlQZyRpEJI04JUZOrIpoHAe2rsgA/QDSbp+23aQ7rdzTsGkibtRpeNgMI5O263HIy9pcB8jmydW7Z9NSMkqDkQAWZmZiASQCzEmrJ4++gQtv4R06YCaKUrE5lKsWGT2zEiO3xyY+Bdah/wAPunDbJEgVU7kLFlQOFyhlxBXP3G1kAtqYhVsDXT18tI5tATtZ1BdlQKSYkyLtwBTkc8WR4uxn0oyDY7B0LMoYoWdg7DuZoQzjg/m4LdD4ujoLjo1gHWdAaNY0h6htt+0knalhjjNdslSzCl5sUBbMbuzWA4NmgY9Y3rRRF0TNuABYA5NWSSPaPJ5+NIdox3E8ZlNgHNCA4U4UQI+Mas5E5EnEAWt6h7no++k3RB3MLYQnHOIFQ0pKK+FcFcCf1G/HtBNvDKWnDOVRdtxI90C7xqSgvxHTKxv5CgeDoJSyVvMf64QR/wDpuQf3/wAQf9PrpV1sNJvtvGdqssYNmR4iQntZiySeFPtRa+SR4133/VI5Hg7UikiVQWU3SsCpBHyGbFPsWB8jTTd9RSKsiSzXiqqzMaq6VQTQsWfAsX50EbqrgzbdCQPe0hs1eC4gfc9x4yB9tR91v5G3scUTYheZBQOQqz8WALjFiuZR5qjFm6PNuN5t9xKoSOLMiMkFwfbgWqxkTkTR9uKizZIsCbNFkaQIodwAzAe4hbxBPyBZ0Gu/36QxNJIaVBZP/r5J4/vqtdL9Z5T4SxLCjsQjZEnKwoEgKgKWJAvkAlFJyahK9cTEQxKLp50Br5oNIo+SLdU/SC3woJI1UpturqcsStc2FxoK3wTjjjl81Qfnt9ySYL90Yi5/6u81n68LX+i4r/w6Za8fi6dNt3MuzmkgctbIcnic8LTwsLskqPYA/IAGbiKP0D0X6rG+hZivblicxzRhgwDAAgqw4ZGBBVvkfWr0EXdgbLqSzWRFvisUnjFZ0U9pybsZoO3wPKpq0tdGvPxfjULrvSF3O3khewHWgw8qw5V1/wAysAw+4GoHpvrucQjnYfiYn7MwUNRkVMyygi8GSnB8UdBOi6gyuEmUKW/QyklWI5x5AIerNc2AaPBA333UwhCgF5G/Si1lQ8sbNKo4tjxyBySAZM+3V1KuoZT5DAEH+x1z2uwjjvtoqX5xAF/vXn++grHUN7u4Jwy7T8QzpcjqSAlB2WFLFkeyr/qcEjkDXGf1R1Aj2dPIIVryawCERlqqyti44+gsg+3Vh6t0XvyQP3ZY+zJ3MY2pZOKxkFcr9vuddv8Aa8AJBkUUaJJ9tg0Rl4sHjzoIPT+syiGeXdw9hYixAyyJRFDF7HnmwK81rntOgCeQbndxo0hFRxsqsIlNHGyPc5PJb48LQstI9U+7avEt5Tq0SYgHlkY/zMo8A+WGme2LFFzAD4jIKbANcgE+Rd86DdEAFAAAeAPGsnWdGgS+lJAIO0bEsRIlU+QxJYsPqjEllI4r9jp1pF6hXtFZ42wloxgCPMy5HJYwuS22QsG6W3JoEnUj0/DuVjJ3Ugd2YsAoUBF4pLAGRHkmvmviyEfruxqaDcCMv2yVcKuTYMCbVfJKyBDwLrKvm1uw28I3Um4ig3TyyGyHRkVCAVOJlKqL5PBP6z9aFv0aBI7zTusbQtEisryMzIQ2DBlSMqSTbAEkgUAR5II361m0sEaSshYuThWVKlh/cCCobEEEUS66azoWVgCVJBAI8ixVj9tVzp0a7M1NGi2FX8RGhCEADiUlmZGyv3McTYNgmtAv9WzPs4TuJpoJTRhRdwmERMrIxVyl8VHxYrzZrw13a49MtVWOoleo1xVCKkLKgJ/SbbGzdV86rfqbcDqc+3h2spaFJLklhkBAauY3AF49u+clByIskVq+7nZrJE0bD2MpUgccEUQK8cfTQd1Os6T9PLR7h4S7yDtrIpeiVtmRlLADg0GA/wB/4FBxoMHQDpZL15DxDUrl2QKGoZKLbJv5VUck8/FAkgaXReqWecbZUUT0xc5B0QIaLUpD8ngZhPn6ch26x0yOfdxLIgbGGU8/do1HH+p/t++kK9MWCBpQJSSvZZI4+5IJY2HuyLAsuUdjI2TJ+q2AFn6dtpjK0s2CnHtqiEsKByLFjXJN0KFDzZPGm66Q/fEsJjQlGVrQ3bMCXOJGZ4ApjxzzydByToskoZ5XCyMyFCg4URnJRi9+Wtiv1Pk0DrXaQvFu/ejSmYe7cAABcQajxAOKDEH9XLSWAea36l0SdlQxbyVHRlY5CMq4U2UYBRiGFj2+L8Ega223XHmYpFGodB+b3H/QxZlwpVJY+0n4BBU/OgcsQBZ8D66r3W9/NMg/2dNC0i3muSNwRQ55rn7aYJ0jPncP3jdhSAIh+0Y8/wDGWOje9IZpO5HKYmwwNIje0EsMch7SCT9j8g0KCl9R38wjm2/UXUsyq0LxqgVZFVnCkZWSxH6SeVLAgL7mgbPdljTqyPQJBvkkrZVgDkA+HgXZiOIYwxJp149/eJAjF4dlIZNxK4BaXclcQBS0DGGFkKQpZFCk4K2k0TDcJXjBshiPkqqj9V3QlAAb+WUFv8aXQMZRQ5+BQHFVTCqyr9Of8wFCQZYd6V4HoX1HHBu97I/cKzywxIQpxLR/lMxZiCTm4W6BNLSi1QTpG4JPH1Njx7WJJK0BwhsrVYErXZhMz+F8QP42NlsR7wlcgPaWjjdgPcxUh7NElgT7vdegtXQ/UkW7DmIt7MQ2SlT70Djz54NX9QR8aS+oGO23y7ta7SxAbsV5jtgJuP1NF9KPsd6+NWePbRxAlVRBwWIAX9IoE19AAOfAGqV1T1u53WGw243okEcZkDEQoS0t5OEYOo8tiTVUdBe45AwBBBBFgjwQebB+mtgwPjVU6FKdjOuxcHtSBm2j8lRVs+2PyMBZSybTjynLnaOU3DRHkOGlQ/I9wDqfr7mBB+9fFkMzfmzNGWZVRVyVTRbO6JYe4LxXFWb5NanRwKqhFACgUFAoADigPpqDKL3icVUTm/k2yCr+g8kfVl126nsjIlKxR1OSMCeGANEj+ZfgqeCCdBmDpUSEFY0BHghRYv6fT58al6h9K34miWSqJHuX5VlJV0P3Vgw/tqZoDRo1H6huxFE8h8IjMfj9KlvP9tBB6mctztVHkPJIR/lWJoif+aRB/fTYaU9C6ZgDNJRnlFyNzwDysa5EkIoNACrokiydNtAawdZ1g6BJ1TdbkuyQo6qtHMdsluLOJdsVrxyCSfoOTEjihZb/AAu5l/qMoN38grM4LH/dBH01Zb0aCgelOnx7bdTzbmWIM/8AgZw/h3VCeY6YKrBRgoILEAHkA1q4ydVRonaCSJ2Ckr+YMLrjJluhdc1rj0jrqbgkYlGAVgrFbKMLVwATwfH2IrVD6t6ZMRnk3XUEKAOVDEGRAcmBHGWSjGgtDg3d8BefTRDRGXJnkdj3HYAWUJTFQpKiNaIGJI5Jskknb1L1bsQkr+skKtAki7JfEeQiB3riwh5GvLtvvdyZTC+6e3Rn28sUriMojBZIpO2wUNGw7ZZcfbkQGdlpFJ00bnu3WDykyLcjNFILzDmOnaNcfaoDg3RcMrMoX9XcjPapJHEtMJJlpFuNIcqUCRiY8xiGBU0eTwr70j0FYmkkCMMioRpCe4yCOMEup8EsvzzSqKFAa8j6R1vc9Okh2wkm3G0M0QKvHgA3cU/lTseVDBOP0mzRohz9BDQbawTrOoHXNm823kjjk7TutBxdrfkiiCDV8/Ggx1zrUe027zy5YJV4KWbkheFHPkjUuDEjJRWdE8UTwKv5uqHOqbuOjbnviIdTwytggA7gURpGFRb8cSvkSeSCBa3qEvXGUbeYb6SSF9zHB7YebRSZO7kbC2rBmABHHwCSHod6oP8AFL1AohOzWPvTTCwmTqBiwcFmQggCsjyOABzkNXjdRs0bKppipAP0JFA/2OvF/T20X/aG7aZT+KjlIU5MwEclBMQDeftCk/4hI4tnyjBh0T068MeHekJLMzngOzsSGYsPflllQVwQclBy7jxMttsVXxXiybB4xB5YiiMcSSRjQQ0I1ijk5dOWfuTd5ozCSOwEC5BcLObUEIxAAH6cVu+1Qk3Xfv8AimhMb9tURmlDMCvc7jKzAoT+tMQuXcLSB6L0Iw6T/wBwb+jXeVeLLhszXFsGb5mcmNN6Gl334nd7TbzbbbhpTuM3iLyMjhUDRIpERRcQvBIBPBYUxcmIUAaA8eOObT9INEUHFA/pDqGxE0rott1JvxnTpioVzuhCCpb3xyRsjO2dG5DUoQKSqGPIi4xoLz/4X2/D7/dNuzfieRVgsf07dai4+4Y6czFI5YHWgjAxWtY0aaPxwBkuI+7gfOtes7J128z7OOMbkocDigJP7ngnzWXF1fF6QbuCSLYtKgnVgwtJxFlIe4pQ4QkIrZlRxRYWDyQQFm690aPdQNFJYBohlNOjL7lkRv5XU8g/bSH0v1hm3ckG6YfiIUEatwFnUe9po/iyCmSC8CPoRrHqTp0vUFjWIFEjlJMglClx25IJUWkYqpDsuVXwSAODrrtvQ6/g4YZpGaaHApPH7GR0RYwY7ugVUAg2Gs2OdA7l6lENykLA90ozoSjYkAgMFkrHLkWt3VGtTzqq9J3Oe7Ub1O3vIlYRgO3ZlQ/qlgUnk1QYG2WwDwQS8TeMNwYmqmXOMj6Lirqw+oLKQfkN/l5BJ6S627z7mJoHjjE0rQSENjIokKycnw3csjwCrCv0nVq0v6x0aPcJTAZgHtyV742I/Wh8gggH+w1Ej6+YqXdoYTwO4ATAx8WJB/hj7SY+a50DvXOaIMCrAFSKIPIIPBBB8itLZPVG3FYyiUkkBYfzHsefbHZofJ8D++u+161FKjvG2XbvMUQykDKmRgGBr6jQRvSQP4KCyT7LWzZxJJS/vhjpxpX6Ziw2cCn4iTwbH6Qav6aaaA1g6K1nQVPpOzikll/EUu6aRmKh2VwnARVdSGkjxAb+kEkUKoMD0aaNidvOQvBEcuUgLDyO47FlRh8DkEA/VSy6j05ZkKt+6sKyRh4dCRwwPIP/AHHGufSNyzRkSV3EYo9eCV8MB8BlxavjKtBGh9PIYIo5P1xKAsiEqysBRKOOQDyK8EGiKNaX9W9HIYGWLJ2L9wrLNJjI2KpjM3uZowADh4JX76mdf9TDasgMbuCGZypHtVa558k88fRSdIN/6922520qVuYw6umcYQOtJk2LhyAyi/J+L8EEh5t6jqHebWOWfMQtNC7FuxEBQpIv1MkS4lWZLYm1X3DWHkRHEsuRE1RmGRcWlhBCdrbbRBlFGAWA9wYn2+O4+rh6w9EpPtttMu6O39kA724JEgKoSkjlaZp/CgFgq3IeSQR5/wBA7z3IqbZ49mllXkdXmYqSZSHXKSUqthGNBQFxokEOPVNw0jOZo17Shli75MTKsix9te3GDjKFW0xUBguVEAA+l+ivWu8Gw3KzQvuNztHjQL+mR1lC4ZjmnW7a/cAPcAQdVLa7xV3U243kTpOjZCFzR25ZSVkyckEyBU/OVfa1mrMa69O/hf0jtdOjkIAk3V7mSvrL7lH7KmK/2P10DBtzum3O1ZFrbvExnUhQ6uQpS8iGoe4EAXY50ll6DuI4Oofjd40sE6sqKq++JC0gAXwCxR1BNDlR8C9XcnVf651rbSwywmYe9GQsquyrYI9zqCo+4J0HLbdCP5DLGvcgTCKaclpscSlP28bBBui3nkgEXqV0/o77e+32irNm6iMRksR7mDLfOXIseDRb50r6v6jMu0ZY4g7MCsih2x7bI1yJLEDan9IYeCTdFTqP6Y9QlItvttvsd0EwARpTQCgkW7sPOIJo83QA8HQWHa+o4iq91khdmdcHdb/LcxsQb5Fjg/tqgfxP6W213MXUIhaG49yoVTaGrNmroc0TVKwPtLDXpknTY2DgovvFPwAWHI5I5+T/AK6Wbz0jFNEYpmkkjwKKrFaXJO3a4qPcFJotdWa0FNHUkZM1kSvOYexXEl5Hm+VayCeVdlLtDEsLa9ezjyUEwCQoKEmQNlGft1dFrUANlywyJM0iqOr9Mn6dONmijcExFtvLCn/mooltMmjAFlLbEowJ95FM5ZZ/pzd7f8MqbVhggIokZA1bCTID3GjkWAHtNgRIBMEufqoIZu3IUVbZitcYhjSsBkAoUn2Y0ENdtYo5KbF6seTqO3XLakR7gSKTOUjNJKR3HkQsDfuJ/qc5BnckWbpXV23G4kZQViiJRSc7klzBZwp94VXoAkZlnJH5rL20vRegCPrFJuI0CxKYV3QMsdtHImI94GCqjgFSQt0pegWD0getJiylpelQx5DInel2xv3YjBBdXVnVg6rvIZIjHnGzSxlol7gUvQzVkYcjkAhh4q9Vht8YuZNp06X/ADQTxIf+SZBX/OdbdTm6Xu1WXdywwS9sJid1EHQZZY+xypF0fkHi/poJHo/1E0W2ii33bjlCe50kV0/UVOZXiNsrBv2k+GPgPesep4NsUEzEdwMVIUtwuNn22f5h4HN6p3p+bpG1kLbFJZ5SpBMEc82WRtiWrt2SPJIH7DXebocu4N7fYR7QWLO6ZGVlskqdpHmtckj3IQSTfJBCPv8A1NtdzJOu83EP4dSkm0eISrNHj7WkMmPtYNRBHBUk8reu3S/WBi7E2+kHYIdIt0EZUcuVA76V/wCXkXBlIPtJbjwdQtl/DqE77bnerciK2CqIxtpChDBERACMbZ8XDM3JLEIdekHYR9vt4J26xwxGGPjHHxX2rQbbXdpIoeNldT4ZSCp/Yjg66MoPn586pm/9DPE4fZsvaACttJCwixHOMLoQ0ZJvhsltroaz0nqkMkiQ7iHcbPctYSOSWQ54i27MqPi4A+OD9tBb026r4UDgDgAcDwP2GlmzGe9nceEjjhb7sM5iP7LIn/MdQdp1SdxJFtx3QrFU3Mn+GB4I490zo2Q9oCnEW4N6d9L6asEYRSW5JZm5Z2Y2zsR8k2eKA8AAADQLv/DZjF7eeaMgUisxeJeOFMbfyfYEEeARrC9Y3Q4OxYkeSs8OBP8AlJIYj91B090aA0a47TeJKoeN1dT4ZSCD/ca7aA0pgLR7t04KzKZR9VKCOEg/BBGJB+ob7abHVXk6t/8AOMdgCN+5ArX+t0USMp+AQQwWvOMl/Ggs9axwPt/79YkkCiyQAPJJoD9zqg9c3M3U3l2sCMkKMYp+5nGbK5ZBl5IA5C/UAlWRwwDpv/UEm/nXb7aIND7XeSVCYpIXD+9GUhkdWC482ci1UASq6z/DiKDuzGGGQBkMTySdtIqyZnlXhViDYsypeTX4U4j0TpPRotuhWJFXJsnKqFzcgBnYDjI0LOturxFoJAqhmwOKkA2ascN7SbrzxoPBeqiebdR5fiZnn200buUYdzC+3IkIBKw2ysGZW/USBYAX1foXUWTpu1VxLt2SCNZS8En5YRMXvIYrRW8jYA5qjeknp7pPU8pniniiQtItSx5TH5jklaraRQQCMiAbH7PNh1KS3fcbiB9vISq4g5IcnDL+gWuJQ5NwACTwciDI9K25KrLI0pcnFZZmYOV5NRZBGr5AWh9NMJ94kaELRKKSI1IypRdKt6pkO1WCN0jjj3ChEETIuCmQIXCDFySXUI2SUCx55JxV771ykMiQ72CHbAuTwriTEGQLJGRWLZolfJDXQ8aC1f7LkWY7yERgshuIF8XDYsZMlHEpxUWENgAcnnWeieqp91AkybJ1EgNCSRFIolfcCMgLHkKeOdJ9udr1iOMbPdyRDbKyFU/xFLqEVrYkggA0ws8miDprB1OLZK8Szy7uUsxWNpA8gKop7ebEBftmbJaudA02/qJAwScHbyEcCUqFavPbkBxf9rujyBqXvurRQqGlkVFYgKSf1FiAAv8AUSSOBeqmnW93OVnZIYdmjkydw3nDgriX3LYoFuBXu4PAOovU9jDDJsFgVpI5dyDJUoVAAGmVzDwq4yBX9irXbK/zUQlbz1yndH4TatPPL2OSMLilyKuXxY4ra2GArvKfk6VS+kd7vJu86Q7WRokV5VRVlWRNwk2ShWfupigVS7LfkgcDXocTxRqFUxotUoBUCgDwAPigf9D9NdDukH86+Cf1D45J0Hj8/XVhO4ScdltuakVlUXYIRo0Q0VdSQqKQacpYHelardW28263OzJ26DdSzHsxTDJO0ArVu7AUuRTYgWFIoKvbXV0/iF6VaCdOqSTd5u+kbqyqI44ZDguAOXKMVazkCSSVI9pq3UNzPteprutwpwBEcMoYFYC0oDu0bAtRUuDkcspGJJkBChcmfp8cjRydAlMifqMeyikTyRkhB5QkGjX9tN9j6q6TDRMH4M//AIuzeGv+Lt4/9dabReof+X3Pfi3EaZGUxlCHiJY+0qoDEARsPHNgGrJvakEaCP0/qsM6ZwSxyp/VGysP9VJ1K1RPXPR9vG8LRbRhPPL2huNsVikjJUtmxDKH8H2saNc/AMjpku72W3iglZXslEn3DUyKB7e9gCjN4AGYLeL4J0DnrZ7skcCLbh45mY+I1SS8ga5dsWQAf5ieBRdXqu7HewQh2Ej7iVuWYDJpMOMY6ASlv9KcCyT8nXbb7l94tgmKIGiviZiPKuQfyhfwPceOVvkJPUOuontSpHokgMAFVbyeRheKiiPBJPAB5qvQ9D/2k0U24kyjikLokbEAtiyDIKfaMWumLOb5KAlNWiUw7eMscIkHnwo4HHjyaHjzqD6XDFJXdWUvMzcoyAjFVQqrgMAECryByrVxRIN4YVRQqgKqgBQAAABwAAOAAPjXTRo0Bo0aNAtn6RTmSF+07fq4BRyPl08k/GSlT4smhrRepyxn8+L2+A8JaQf8UeIdf7ZD6kaa6NAp3PqWER5JIjsTiiBhkzk0qV5BJ458c341J6dsBHEiEAleSf8AObLOL+SxY399dZ+nxvecaNYo5KDY+hscjUFunyQ0YDkvNxSOa+2DmylH4NivAFDQVKPq8vVZzAAYYYXPfTKxLESYmjm9nsYiyEBPGYbBlU6u3R+kR7aFIYhSIoUWbPH1P11ptuqLYV1MTt/K4qz49r/pc/sbrUjddQjiFyOqDxbsFH7cnzoJGjUba9RjlFxurj6qwP8A2OpF6Cu9O6TBJNufaGBlslXfBi0aghgGxLDwfoMfGmw6PF3DJgMmXE+aI4/l/TdBRdWQoHgDS49QG0/LdHKFj2Si5ZFiX7WK8h/1VYxxHLWDrvF1OVMfxCKocgBkawhbwkljjmlyFgn+mxoKd/FgTwbcPtFAQse92yqMjuyVOW492AdLYgDuAm+NUvpscXT5Vk3sW5ikdKjnnYSJQpjg0APbPJ5HuCj28vknr3RvTsOzSc9x2WV2kkMzllAN2PcfAHBJJJrk0ABC2PpuLbb9DBkiNDL+XkTGPfFYjQ/oskHg17aAFnQU30N0yTd7jqD4SbeHcQBI2YAP7kCK9L/hnEK4QEAKV88HXoHTfR8EdsyiZ2ZHZ5FQkvGpVZaCgCSibcCyTrbd9EZ57yIhcBpArsrF1GC/p8AriSQRzEvm9RNj3XlaKSaRXQAHHGiAx82PLoyEMADYYDlSNA86h05J4mikFowphZF8g+VIPwPB1U+oejNsm6hZld+9I6cvQT8p5EC4gEBcHrngyMeSbFkTogUVHJKgAOID2oJ+aYG/72NU3+IPqL8EIfxDswzzDooWRWFqOzVqzUxBVwVINEjLQWGT+H2xZXBgFPZb3P5YFSR7uDRP+p+p1Seq9Lg2ks0UPTJJAcj3BLIBWEcntYxtgLpaB/qq/dS7cfxr3AaJYliYOgKmaCZHL54drFHZcqp8lJFMOASBrt1f+Le+WCWOXaxbWUjFZWmICE2GcIye/D5CkkMVBF2NBM9fesIZli6dHSsTFJuc2KiGOMrL2yR7zMSFUIoyvjzqFutzFO8caEuzOpRFXypBFlDStGYy61eJ5QEIssj69Kl2uzTsxMXb2vIwBd27pEffkZfIJYLYbjLtqRckmt3lnmG4jdDB75YWYkZ12z7wwNY9xEz9ouN4woC4LoFe3E8O7LdNZIk93f8A1PAzA4VMijiyDTYqz5BkFMsa3/0X66WRZYt1W3lg/WsjriB7r7bX7kXHz5F4mytlB0XdxTQKdsHEYZsckKszBjGZCBiS7tlytH3FV95keNHvFjmh3oXGRbZVPDKpTbxg4HhBiQtlKQBF8KFWYPQ+obCLq9iyIISyhuQXeSKicTRCBHHu4YknEgctz/8Akn2eFN3GJHvOQAY4qpOFYqPb4UADIgcAAPfTfQ12sZxNtIQ7kKqAtiq2ERVVeAPiz86b5aCvdKDLJH+IVxKyEKSU7akAFkiVP08DiwSVQ8+bx1fbxNNcQc7mqPafGlND85vCqQF5rM4DG8RTne7JZVpr4IYEEggqbBUjwf8A3622WzSJcUFCyTZJJLGyxJ5JJJJJ0CDa+lWWQzZLHKAFQLk6UOSWEhsluLKlWoAZHTOLqEqCpoSef1w+9a+CUNSA/YBh99M8tGWgj7TqKS3gwNcMPDKfoynlT9iBqTqFu+npIwY8OvhlOLj7WPKn+k2PtrhIm4iogidQeQQEkI+oYEIzD6FVB+o+QaHRqNsd+sqZJfkggimBHBVgeQQfjUnQRZeqwqCWljUA4kl1FG6o2eDfFa2ffxjzIg8+WA8efn40gH8PttlKSZG7rlypYUpbO8aW695834H01h/4dbRnZ2VyzNKxJkbzOCspH0yB+PHxWgsQ3aGqdearkc3dV9bpv9D9NdtV5fRcAaI3JUBjMS50q9pWVPABIAaSwSb7hv4qZ/tGSavw4ASzczi1NcVGoYM9n+bheOMtAxliVgQwBB8giwf7aUdM2a/ipSAaiCxoCzEAsolcrZ9thoxx/SNSB0ct/jTSP9lPbX/+Om/1Y6m7XZpGuKKFH0H38n7n76DjuejwSNlJDG7fVkUn6eSL1HPQQBSSToKogSsRX0Hcyx/daI+Dppo0C/a9EijYOFJYAgF3dyL845scb+a86weoRSSvt+GOFuKtaNKUY+MqItfowPzqR1HcduGRwLKIzAf7qk6U9IgVZ0RaIj245X+qRwzM3+ZsQ1+TydBvBsI91tUjnBcIQsiMzUWj9pEgB96ki6awQQSDrE+820ko2sUqruIVzVU5MYWlGQHAUggYkiwTXixI3sbQuZoxkhAMyAc+0V3ErywUAFf5gBXIppBWJcpwoJZBk6qWZlW2UDEEsOWIA+vHnQZ6duzIpyGLoxV1BsAgA8H5BUqw+zDSPr/RXXdJvIy7FFxKBmNDn3KgvMfDJV17lOQps9I6+kjNuUSRIXJSQunh46Ak9pIwK+0t/KYwDRBAsqkEXoIHSOtx7hTiadeHQ8Mp+6mjXyDQuxrw/wDic/e3ITGWItM5Mnd70FRLZkC4gpTMC39IJ4PA17L1v080rdyCQQzV+spkLAOLUCDY8eaZTiQeK8l3HTHh6hu/xAfakESwOCREEyUv2nAoBZGyv4JBKO2KaDEHTJtuyJHLJIBk8RaOIJEI1RFbuOSyhWcysqElVBumMgDTcbBmDpNOJIZcIycI1KK0hhZlx9gAV35BNM0ir4Yxqtp1PufktCDFIyxIO3K0LuWYp23AsosgkJVf0ANgS7lgz2O7J2syWHk20bq5EX5QAjpKuhIqx4rbUWXycA/cBjL6ZnMU+2KLJYVJJYZ4hL20LPB3O5RFJj5FEn4VAGgbn0l1SNlBeWmKsBBKshDh8iSJAgAt2IemrBLvxqyeovQKCJPwsBlLMI5Mp2TGJwFkkF8MwAHBBHuPtI41vuejdL2jJJJMR2nBVTM70xZaJUZGskHB4HPi9BVJf4ddQ235rO+8QqVeBZCHQFQgZf0JKQgZcSAKYimFg7emOktPKNvDHLDHEUaaPcIQsaCTNVjD2xZmzx5ZRiXNsVCXCb+IZeRY9ttpZrxPwLUvgwBBIRwtvUpTgD66edO3ySbvcBSuSCNGXIZWA0hOPkCpEF/W9Ax323Z4nRGxZkZQ1XiSCA1fNHmtV1fRbPtF280gA7ub9oEBlClEQZlsaHbN8/o+LsWrWCdAl23p0ruzuDKxXEKsfwAEVVJJNlh+bz89wf02c+mOgHaRurSdxnfNmxK2cFSyMj7jjkxvksfAoCTL1UlisKGVlNEggIp+hc/I+QoYj5GtTtZ5P8SQRj5WIc/sZH+P2VT99Ao3Hotn3r7r8VKMlISMfoQ9nsrIBfLrchv/AD/a9cIf4dIdvBBJKzJFI0rBBiGZgVFWWKKAT8liTlYOp+9kkRwm3meSQFfymwKgWC3dkwLIuF0Sbuqvxqed7uB/9nU/cTCv72gN/wBtBG6B6b/DS7iQsHeeVpC2JBAJJCklmsAUBQX9Pi9N9xuFRSzsFVQSSTQAHkk/TUBpNzIaCrAvyxId/wBkUe0f7zE/7usjo2TKZpHlxIZVYIFDDwxVFGRHkZWAaIAIB0GnR42aWWYp21lCYqf1HEN+Y6/ysVKrXmkF14DbWK1nQGjWMtQd71qGNHLSJaA2Mlux8Vfk+K0HDqyh5YYXH5b5lvo5RRUZ+oNs9fIjPkWNNEQAUOB8aXdP2LtjLO2UlWFHCJkOQq3ywHtyYk+aoGtM9AaNGjQGjRo0C7ebuTu9uIJeGZLlv6saAUfHyb+R9dcOhbTsl4aTjF8kRUvMEe5VAFgoQD/TiOas96vd38JD/wD2P/8AD1p045T7h/jJUH/Aln+1sR+4Og4dd9SfhpEXsySKVZ5HQcRqtDJvjknxd0p86rmwjSfcruIIZz+FBKRyBogO9krLFzhIKUkL4UmsgCAt+0aCvdQ30skajp5itZFEgkBGK8EgqaK8eRV1wKJyXXddOQOvY9zROjSRrIclU2QI0ZsIwxHji1yAOmPU+nsSZYWKygUORi4UkhHBBFckX5GR50p3k7RwO2wiiibu3uO6hUpdNJIyrWbBDl+rmhV6B/s98si2p8GiCCGU/RlPIP76WesdjHJspe7H3AqMwHIYEA+5WHuUgXyOfI1E3U8lCd07QKlldASyKOQu4UH8xCpLHH9HNc02pHU2k3OynSNF72LJg/MZfEMoJIp42BU+OQ1GuaDzaGFI3aFbbCTak5mNlC4YjEl1AXEA0iAe1gZGQmpPVNg6zruFOSqkmSO0hyYhKVFZsVZqSyYzyUbHJo41V9SXdyyyRo+2aSXbIWBG4tqLYGME2z2aogYvEbC4jWvXvTu6gdPxE0PcrLt7TuHcsha3wklJKEKXPttm/NamOZ0Bv+oSElDumoQvCIQ+AU5hazkmvNDzZs0MMmVZGW4+lOnbBtwU7PblhUtEGY49vvtPail/RIVJDC1xivkGlO39PQbXanbN09dw7iXsSptkL4gnETO2RM4XyKHK418m3+kfSO2j2yA7QRsbJWX8x/PHucsQCK9pPHg+NA2ljjIKRkKl5ylOLv3GytctwSfNX/UNINt1HPbI8cPa3ChpEjhXPhlNd4UuPcBUlCcrAPOJOuvUOlSruQm3Kwo6mkjdxd13ZGQe2MC1AKDIs/wTkrba9FkWgJhGq+EhjVVN+S/czLN4N2PHN3oKwn8Q9zFAp3u1TbzEXi0jUR5LCkYCh5VnBsgeSNY2vrddyxWRZ8UKq6RxFQWeiqu/cJqj+kVfN+Coe9Y6ZuY0H4Jh3pZlMskoUgIEKnJQFtQAoCqASfpZOrEi8C+T8n6/fQVBPXiRt2l2k64BcgqJilp3MSVNBghU4/739J0523qDu7aGZY2ynUGNCRZyBYEsLAXEZZfT6kgaYyToW7ZKlmUnAkWV8E4+SvxdVqF1JxFLFK3CKGRjXC54EMfotrjfxkL4vQdujbEwwIhosFGZF8tXuazySTZs+dTGcAEngDydQputRAe1w5PCrGQzMT8AA/8AXwKskDXOPYmU5zqK/kiNMq/dvhn+/gDgfJId/wDbMH/30X/7i/8At112W7EiBwCAbq/JFkA/sRyPsRrZdso8Ko/sNddAaNGjQKD0hx7U3EoQn3BqZ/2SRuV5+uXHitTdt02KMIFRRgKU1yL8+482fk3Z+dJ+u9e28EgSVtyGKggQxbhxVkeYkK3weLvSw+stmB+vff32+9//ANi0FxkmVf1MB+5A8edc5OoRrllIgx/VbAVS5c2ePbzz8c6pPraCCfdbRZUnYPG4DRgDhx85C7ABJAAIsE/TSTbdH6dkDFsN5lIoegzFT3QVAZmcgD7+KPnzoPVhKD4IOsGdbIyFjzyP3/7a8t2U+yg3EUq9P3iyIQQeWpm22Q4DENUZYGvBW/GrW3pHab5U3JR1MqM9cBrmVLL2DZAVQFPHkEH4C0d0fUf662B1U0/hjtAuK90XdnuGySKyN/I5Irjk8addC9PRbRZFhyqSQytkxb3MADV+BwOBoDqXRzKWqRkDp25AADae7hSf0t7m558+PBE3abRI0CIoVR4AFAfP/e9dtGgNGjVf2O/3EnIaISKfzIGVlxsEgFrZj8UwGLAGvsD/AEsnlWPcgkgK8LFiaAHaYEEn6VI139Na7rfzqhJSOIKCzSM5dQALJCqFZuPqV/v4K7Z7DczENuAgDqmZAIOILSdrA3iSSA5sil45NqDLoDXEVFtGjYxMQRkgVa8+aspfzhfzqbs+nxxLjGgRbuh45/8AQH7AD413A1nQVXrPT/w077uGKMvInbtyQFkdgqOa/kZyiuRzwCL92pHp/oYBeaUM0kkncCzBWeE0AUVwzDHIWMTwCPNae7nbq6MjqGVhTKwsEHggg+Rqs7TazyW0LuqKzIEeZi9qzKeSrBaI8MHu/I+Q32fVgu/khBCxsTYZv/raQnBa9oOVGz7mBIo3lZxqj9X6Q8jBZo85XBwIEZLBBZ7pJjUkWuJTB6VvgEasPpjbbiOEJuSrMKxIJJogHFyRyQ1ix5AGgWdej3Cbhp1X2IASyMQe3GO4VYZ+5i2agYEU/kVq0RPYBoi/g+R9j99IvUHpGPcs7lmDNGIyMmCFQxYghSDzZ+fgGuNTujbhqeN6yhYJdsch20YNbcnyQTZsqedAy0aNGgUH0zEd5+LbJpQAEtjigVWSlUUPDyeb/WftTYjWdGgRelpZ3WRtygRi5CoI8CoBNDPIiUVj7wBzepXWuvx7Xt9zL82TtoFXIlyrMFrzzVf3Hgc6mzbpE/W6rf8AUQP++lO56ltJmQNjL71CMFLqGJGNSKCoNgfPxoHYOsJICLBBH2+xo/8AWxrSaMsjAMVJBAZasWKsWCLHnkag+nehJs4OzEWKBnZcjZGbmQizyfcTyeedAz0aNGgpvqD1NPHvGhikgRVijYB0Z3LSO63QkX2jFQAASzOqjySFsvq/dgX3tt9gIySfc3itxRJAxHNMwc2I0Ll719Zu/adNi3ShP8V5Yla+fZi6E0Prf8x0t3EU+JP+xNuzDGgZtvza+7kx/B9v3+2gYbnre8bb7aXbbdJjLDnKM8cS0asoQEiwWJ4J8CrF3rXb9d6gZlV9iFQyKGcSKwCGwTV3YIyvxRUVZ4x6j9ST7YRiKCAloWYrJuI4yrKBSLkQGWyAWHA4+uky+v8AeiV4n2u2RktSDuk5YKZMbJFNhRxP15IrQOOtdU6ksjfh9qroj+33oDIuAPJZhgMrF0TdCq51rH1/qJPOxAFkcSA+EDULIsZWA3AJ/wCY8/TPrCaecxSpt/8ADdgYp4nJKyAKMVkYrlGQx44J86VL/EbcBLeLbjN1ijInjIDkEMGIcgBWFWa5YD76B1u+u78A4bO2CBgpIpiVBYZZcFSQKJBPNWBerXCxIBIokCx9PtqgR+vN2Fo7aJnXAOBPEpGTYEsM6BzDLV8NS/WpGx9dzyrKRAi/k5QZSr75SowirIcs/cUUee2SDoL1o1SP/HE6l0eCIvEcZamAS+2z+1nqxkEUk+CWB8C5/pz1PPuZKbbYxU+UmYODoIx2io8tbPz/AJfnQWjUPedJiloyICV/S3IZb84uKYf2OuI9RbfsDcd1RESQHNgWGK1RF3kCK+2td36n20USyvKoR1LK3JyAqyKBJ8j/AF0ELqe2nEEsOJnV0ZEckB1zBUd26DKvBzXnjkXyX8a0APNfXS/a+odvJN2UlVpCrNiLvFGCMfFUGIGmWgNGjRoMEaQb2d9tuGdYS0Uiq0jL4XDIOxUAlnox8fIQ82oBsGsVoKt0KSKTeSnBhJQlUPeSB1CG1yK8iireaZl4wIFq1E6nvlhieVgSFF0Ks80ALIHk/JA51Gi9QxkcpMPt2ZG/6orKf7E6BpqveptgwWSdJjEe2ob3FVCozMWtVLZ0xrzyAKIJBnp6hhtVZjGzEKolRkLE8ALmBZP0Gu3UunLOmDFgLBBU0QVNij/6/wBa0ENH3CIHtJloEqqlXIoWVYvix+aIW/qNZ3PUe6qpEJVLsAWMbpit2xydQAasD5s6aJGFAAFACgPoBxrbQLW6a6kGGQgfzLLnIp80QS+StdfNVfF0dZVtyworDGfk5M9/cLSVf3PH30xOkG+kZ5XV1mKrQSOMSKr2qnN5RS0DkuJYDgkgkjQSdjFtxI0WSSTfrkyxMh5q2A8AWABwAKA1v1xMY1lHmBhJQF+0Ao4r/wDLZ6r5r9tbdG6X2gxKorObKp+lQAFVFNDgUT4HLMa50xbQYRgRYNg+CNbaW+nwBDS/oV5Fj/3FdgoH+UeB9gNMtAaNGjQYrWa0aNAk656Q227kR9wmeCsuN0pDEH3VySKNc8ZN9dct76C2UsrSyQBmc21s1G0w5W6oDwPg8+edGjQdth6N2cAAi26KBdDkgZFGNBiQPdHGf3W/N6xB6O2qOHEXuAUAl3PCMjrYLUaZENnnj7nRo0HAfw+2IbIbcBruwzg3n3LBDcc/9Pb44136b6L2e3dXhgVGUUptjQAYUASQOGI/0+go0aCNuv4fbFmZzDTO5dmV5FJZmsnhvqT+3xWm3SuiQ7ZCkEYjQm8RdXQXgE8CgBQ440aNBwHpfbdns9oGK7xLMReTOTybsszEn5v7DWZ/TG2eLtPEGjxKhSWoArgQOeAV441jRoOsPQYElEqxKJACob5AYgkD/TTDRo0Bo0aNAawTo0aDVlvz4+RqDP6fgevywhBsNGTG44rh4yGoj4utGjQYToMQZWJkbE2oeaVlBHg4s5UkeRY4PI0y0aNAaNGjQY0Y6NGgzpf12VlgbE4sxVAw8r3HWPIfcZWP21nRoJe3hCIqqKVQAoHgACgB/bXTRo0GL1nRo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BUUEhQWFRUWFxwZFhgXGBkdGRwdGRgaFRsYGBgaHSYfGxojGh8XHy8gIycpLC4uGB8xNTAqNSYsLSoBCQoKBQUFDQUFDSkYEhgpKSkpKSkpKSkpKSkpKSkpKSkpKSkpKSkpKSkpKSkpKSkpKSkpKSkpKSkpKSkpKSkpKf/AABEIAMUBAAMBIgACEQEDEQH/xAAcAAACAgMBAQAAAAAAAAAAAAAABQQGAQIDBwj/xABHEAACAgEDAwMCBAQDBgMDDQABAgMREgAEIQUTMQYiQVFhFCMycQdCUoEzYpEVcoKSobEWJPDR4eMXJTRDRFNjc4OTo7PB/8QAFAEBAAAAAAAAAAAAAAAAAAAAAP/EABQRAQAAAAAAAAAAAAAAAAAAAAD/2gAMAwEAAhEDEQA/APcdGjRoDRo0XoDRqPuN8iqzFlAQe7nxx8/Q6XDrrIFbcRGNCmWSlnCkY2slICnk8nj2nxoGm53KxozuaVVLMfoFFk/6a49N6kJlYhWQq2LK4AINBvgkeCD5+aNEEa33u0EsbxtdOpU1weRVg/B0bHZrEgRRwP8AUnyWP1YmyT8knQSNYOjWsi2pF1Yq/pfzoEG22g3X5s7KyOtJErMAAGaw9PTEqQGFAfBBrU31B1xdrDmcLJCoHbBWc/pQuQQlniyKFjVe6D6fj3EYaaB43UD8wlcZTZqUAlrLKATkK/MPnyI/S4l3kyLASu127cUQ6SAEMKYnIFm8qVNqp5oqSFy6Xu2khR3Ttsyhil3jYuiaHNfb661RA07N5wAUeeCfc3Hi6w5/cam6j7OUMGK8jNhf+6cT/wBQf9NBIvUDoP8A9HjPywya/ObEs9/8ZbS7oqiTczy9vcRPxGe6W7bUTUkKseLXGyAB9RYJ0w6DKDAijgoO2w+jJ7TY8+Rf3BB+dBjrPtCSA0Y5Es/GLMI3v7Ykm/igfjnfrG5Me3lcXaoapcuaoe355+Na9fI/DvkLW1z4J9ua5WByRjd/bSn1xvkGzZc0PfFIGMmDgKZGFxe6sATYI40Hb0LsBFtAPZ7ndj20ZE/UVtFe2xNWLJ88cVqw6gdEjVdtEFIK9taK+CCLsH6c6xuuvQRgkyA0LONsQALJIUGgBZvQMNGsBtZ0Bo0aNAaNGjQGjRo0Bo0aNAaNGjQGjRo0BrnORibOIo83Vfe/ivrrLSgEAkAnwL5Nea+ta49Q2ndjZLrIVdA/fkHgj7aCv9C6LECDGLhjoh3HumcAnusxoFVs40KyLEeAdMuqblJdrK0bLIoByxYEEIbdLHFkBl/vrlBuGfYOZLd8JAwxF2CylCAhUkViSEINXiQa0m9HQZbNNuEeIe4yo1XEpfLsEqiKGYEmgopST8qSFzRrFj51trAGs6A0p9UTKu1kybEUB4BLe4ewAstluVq/nTbUbf7ESrRJUg2rLwysLAYfHyRRsEEg2DoK51jqjw7aLb2g3Eq4YK4RgACLjIGIa8VA4HJq6x0x6dtY9lthaqrELniqgySEBfANF2P0NXrSdJchnAksiG4ZlxVRlwS4LZrQ8hcgw+ngTtr0sBg8jGSQXTEUFvyI08IPj5YjyToOI6oJsURihbPOyua9s4sK55yI55Fc3yL3n6lDFFIMvbCArhDbLdAXzYPI5P3PwdKt1A//AJvtKTI08V4kK5jZIFb3msRiHGQ5AQ1ZGosiy7YJc0ULuQqids+4cpHe3VVxtnFGvgX9NBP6V1SGGBGEs0iyMVQurFrQdvEKEFD2E+PcciLvXaHdo+6UwNbMKnUgilVWwLKwBR8yoF1YLcGgRM3QSPb06Ky0FKKq0zMQuIU8csfn686x0LY9qMjHDJiwjBsIDQCg/sMjXGTN9b0DHSTc9ByVo/yniLFlWWMtiWJLAEMLHuavHBI5GnbapXU+vyncSCFmaJhhklHtn9DSBR7giHI9y+TahTjkAdzBL7crtJiBccUTYAfAdUDGq8KTR+h1r1X1NDAi5K4MjpEgaORVLSHFQzFMVW/JP/XgandJkhxKwY0p9wHmzzZvkkijZ8619QdGTd7aWCQe2Ra/Y+VYfdWAI/bQRun+mkRkkPDjk9sCNCT8YoASo+hJ+Ls6daS+kurST7VTOmE6ExzL9HQlSRfOLUGH2YadaA0aNGgxrOou934jxGJZnNKq1Z4snkgBQOST9vkga4ybjcfyxR2fkymh/vUl/wCl/voGGjSc7bdgWJ4i39JhOF/QESZAfF8/WvjXfp3WVkVsx23jOMqMRaGgfPgqQQQ3gg/BsAGOjSWXrLyyGPadtsR+ZK1mNSfCLh+t/kgMMRVnkDQV3w8NtX+2Mqf2vN/9f+mgdaNROl9QE8KSgUHUNR8gnyp+4Nj+2pegwTpK3UJ5WY7ZYjGPaGkLgFgTkylbyQcL4Fkkg0OWe838cQuR1QfVmA/7+dVDYepY4EJVv8UsYNsoJCBGIkbIKSFr3kCxSnC70DuD02jqG3SrLKWLM1sQOWIjUmrjUHHGgG5JWydco5vwhlQZyRpEJI04JUZOrIpoHAe2rsgA/QDSbp+23aQ7rdzTsGkibtRpeNgMI5O263HIy9pcB8jmydW7Z9NSMkqDkQAWZmZiASQCzEmrJ4++gQtv4R06YCaKUrE5lKsWGT2zEiO3xyY+Bdah/wAPunDbJEgVU7kLFlQOFyhlxBXP3G1kAtqYhVsDXT18tI5tATtZ1BdlQKSYkyLtwBTkc8WR4uxn0oyDY7B0LMoYoWdg7DuZoQzjg/m4LdD4ujoLjo1gHWdAaNY0h6htt+0knalhjjNdslSzCl5sUBbMbuzWA4NmgY9Y3rRRF0TNuABYA5NWSSPaPJ5+NIdox3E8ZlNgHNCA4U4UQI+Mas5E5EnEAWt6h7no++k3RB3MLYQnHOIFQ0pKK+FcFcCf1G/HtBNvDKWnDOVRdtxI90C7xqSgvxHTKxv5CgeDoJSyVvMf64QR/wDpuQf3/wAQf9PrpV1sNJvtvGdqssYNmR4iQntZiySeFPtRa+SR4133/VI5Hg7UikiVQWU3SsCpBHyGbFPsWB8jTTd9RSKsiSzXiqqzMaq6VQTQsWfAsX50EbqrgzbdCQPe0hs1eC4gfc9x4yB9tR91v5G3scUTYheZBQOQqz8WALjFiuZR5qjFm6PNuN5t9xKoSOLMiMkFwfbgWqxkTkTR9uKizZIsCbNFkaQIodwAzAe4hbxBPyBZ0Gu/36QxNJIaVBZP/r5J4/vqtdL9Z5T4SxLCjsQjZEnKwoEgKgKWJAvkAlFJyahK9cTEQxKLp50Br5oNIo+SLdU/SC3woJI1UpturqcsStc2FxoK3wTjjjl81Qfnt9ySYL90Yi5/6u81n68LX+i4r/w6Za8fi6dNt3MuzmkgctbIcnic8LTwsLskqPYA/IAGbiKP0D0X6rG+hZivblicxzRhgwDAAgqw4ZGBBVvkfWr0EXdgbLqSzWRFvisUnjFZ0U9pybsZoO3wPKpq0tdGvPxfjULrvSF3O3khewHWgw8qw5V1/wAysAw+4GoHpvrucQjnYfiYn7MwUNRkVMyygi8GSnB8UdBOi6gyuEmUKW/QyklWI5x5AIerNc2AaPBA333UwhCgF5G/Si1lQ8sbNKo4tjxyBySAZM+3V1KuoZT5DAEH+x1z2uwjjvtoqX5xAF/vXn++grHUN7u4Jwy7T8QzpcjqSAlB2WFLFkeyr/qcEjkDXGf1R1Aj2dPIIVryawCERlqqyti44+gsg+3Vh6t0XvyQP3ZY+zJ3MY2pZOKxkFcr9vuddv8Aa8AJBkUUaJJ9tg0Rl4sHjzoIPT+syiGeXdw9hYixAyyJRFDF7HnmwK81rntOgCeQbndxo0hFRxsqsIlNHGyPc5PJb48LQstI9U+7avEt5Tq0SYgHlkY/zMo8A+WGme2LFFzAD4jIKbANcgE+Rd86DdEAFAAAeAPGsnWdGgS+lJAIO0bEsRIlU+QxJYsPqjEllI4r9jp1pF6hXtFZ42wloxgCPMy5HJYwuS22QsG6W3JoEnUj0/DuVjJ3Ugd2YsAoUBF4pLAGRHkmvmviyEfruxqaDcCMv2yVcKuTYMCbVfJKyBDwLrKvm1uw28I3Um4ig3TyyGyHRkVCAVOJlKqL5PBP6z9aFv0aBI7zTusbQtEisryMzIQ2DBlSMqSTbAEkgUAR5II361m0sEaSshYuThWVKlh/cCCobEEEUS66azoWVgCVJBAI8ixVj9tVzp0a7M1NGi2FX8RGhCEADiUlmZGyv3McTYNgmtAv9WzPs4TuJpoJTRhRdwmERMrIxVyl8VHxYrzZrw13a49MtVWOoleo1xVCKkLKgJ/SbbGzdV86rfqbcDqc+3h2spaFJLklhkBAauY3AF49u+clByIskVq+7nZrJE0bD2MpUgccEUQK8cfTQd1Os6T9PLR7h4S7yDtrIpeiVtmRlLADg0GA/wB/4FBxoMHQDpZL15DxDUrl2QKGoZKLbJv5VUck8/FAkgaXReqWecbZUUT0xc5B0QIaLUpD8ngZhPn6ch26x0yOfdxLIgbGGU8/do1HH+p/t++kK9MWCBpQJSSvZZI4+5IJY2HuyLAsuUdjI2TJ+q2AFn6dtpjK0s2CnHtqiEsKByLFjXJN0KFDzZPGm66Q/fEsJjQlGVrQ3bMCXOJGZ4ApjxzzydByToskoZ5XCyMyFCg4URnJRi9+Wtiv1Pk0DrXaQvFu/ejSmYe7cAABcQajxAOKDEH9XLSWAea36l0SdlQxbyVHRlY5CMq4U2UYBRiGFj2+L8Ega223XHmYpFGodB+b3H/QxZlwpVJY+0n4BBU/OgcsQBZ8D66r3W9/NMg/2dNC0i3muSNwRQ55rn7aYJ0jPncP3jdhSAIh+0Y8/wDGWOje9IZpO5HKYmwwNIje0EsMch7SCT9j8g0KCl9R38wjm2/UXUsyq0LxqgVZFVnCkZWSxH6SeVLAgL7mgbPdljTqyPQJBvkkrZVgDkA+HgXZiOIYwxJp149/eJAjF4dlIZNxK4BaXclcQBS0DGGFkKQpZFCk4K2k0TDcJXjBshiPkqqj9V3QlAAb+WUFv8aXQMZRQ5+BQHFVTCqyr9Of8wFCQZYd6V4HoX1HHBu97I/cKzywxIQpxLR/lMxZiCTm4W6BNLSi1QTpG4JPH1Njx7WJJK0BwhsrVYErXZhMz+F8QP42NlsR7wlcgPaWjjdgPcxUh7NElgT7vdegtXQ/UkW7DmIt7MQ2SlT70Djz54NX9QR8aS+oGO23y7ta7SxAbsV5jtgJuP1NF9KPsd6+NWePbRxAlVRBwWIAX9IoE19AAOfAGqV1T1u53WGw243okEcZkDEQoS0t5OEYOo8tiTVUdBe45AwBBBBFgjwQebB+mtgwPjVU6FKdjOuxcHtSBm2j8lRVs+2PyMBZSybTjynLnaOU3DRHkOGlQ/I9wDqfr7mBB+9fFkMzfmzNGWZVRVyVTRbO6JYe4LxXFWb5NanRwKqhFACgUFAoADigPpqDKL3icVUTm/k2yCr+g8kfVl126nsjIlKxR1OSMCeGANEj+ZfgqeCCdBmDpUSEFY0BHghRYv6fT58al6h9K34miWSqJHuX5VlJV0P3Vgw/tqZoDRo1H6huxFE8h8IjMfj9KlvP9tBB6mctztVHkPJIR/lWJoif+aRB/fTYaU9C6ZgDNJRnlFyNzwDysa5EkIoNACrokiydNtAawdZ1g6BJ1TdbkuyQo6qtHMdsluLOJdsVrxyCSfoOTEjihZb/AAu5l/qMoN38grM4LH/dBH01Zb0aCgelOnx7bdTzbmWIM/8AgZw/h3VCeY6YKrBRgoILEAHkA1q4ydVRonaCSJ2Ckr+YMLrjJluhdc1rj0jrqbgkYlGAVgrFbKMLVwATwfH2IrVD6t6ZMRnk3XUEKAOVDEGRAcmBHGWSjGgtDg3d8BefTRDRGXJnkdj3HYAWUJTFQpKiNaIGJI5Jskknb1L1bsQkr+skKtAki7JfEeQiB3riwh5GvLtvvdyZTC+6e3Rn28sUriMojBZIpO2wUNGw7ZZcfbkQGdlpFJ00bnu3WDykyLcjNFILzDmOnaNcfaoDg3RcMrMoX9XcjPapJHEtMJJlpFuNIcqUCRiY8xiGBU0eTwr70j0FYmkkCMMioRpCe4yCOMEup8EsvzzSqKFAa8j6R1vc9Okh2wkm3G0M0QKvHgA3cU/lTseVDBOP0mzRohz9BDQbawTrOoHXNm823kjjk7TutBxdrfkiiCDV8/Ggx1zrUe027zy5YJV4KWbkheFHPkjUuDEjJRWdE8UTwKv5uqHOqbuOjbnviIdTwytggA7gURpGFRb8cSvkSeSCBa3qEvXGUbeYb6SSF9zHB7YebRSZO7kbC2rBmABHHwCSHod6oP8AFL1AohOzWPvTTCwmTqBiwcFmQggCsjyOABzkNXjdRs0bKppipAP0JFA/2OvF/T20X/aG7aZT+KjlIU5MwEclBMQDeftCk/4hI4tnyjBh0T068MeHekJLMzngOzsSGYsPflllQVwQclBy7jxMttsVXxXiybB4xB5YiiMcSSRjQQ0I1ijk5dOWfuTd5ozCSOwEC5BcLObUEIxAAH6cVu+1Qk3Xfv8AimhMb9tURmlDMCvc7jKzAoT+tMQuXcLSB6L0Iw6T/wBwb+jXeVeLLhszXFsGb5mcmNN6Gl334nd7TbzbbbhpTuM3iLyMjhUDRIpERRcQvBIBPBYUxcmIUAaA8eOObT9INEUHFA/pDqGxE0rott1JvxnTpioVzuhCCpb3xyRsjO2dG5DUoQKSqGPIi4xoLz/4X2/D7/dNuzfieRVgsf07dai4+4Y6czFI5YHWgjAxWtY0aaPxwBkuI+7gfOtes7J128z7OOMbkocDigJP7ngnzWXF1fF6QbuCSLYtKgnVgwtJxFlIe4pQ4QkIrZlRxRYWDyQQFm690aPdQNFJYBohlNOjL7lkRv5XU8g/bSH0v1hm3ckG6YfiIUEatwFnUe9po/iyCmSC8CPoRrHqTp0vUFjWIFEjlJMglClx25IJUWkYqpDsuVXwSAODrrtvQ6/g4YZpGaaHApPH7GR0RYwY7ugVUAg2Gs2OdA7l6lENykLA90ozoSjYkAgMFkrHLkWt3VGtTzqq9J3Oe7Ub1O3vIlYRgO3ZlQ/qlgUnk1QYG2WwDwQS8TeMNwYmqmXOMj6Lirqw+oLKQfkN/l5BJ6S627z7mJoHjjE0rQSENjIokKycnw3csjwCrCv0nVq0v6x0aPcJTAZgHtyV742I/Wh8gggH+w1Ej6+YqXdoYTwO4ATAx8WJB/hj7SY+a50DvXOaIMCrAFSKIPIIPBBB8itLZPVG3FYyiUkkBYfzHsefbHZofJ8D++u+161FKjvG2XbvMUQykDKmRgGBr6jQRvSQP4KCyT7LWzZxJJS/vhjpxpX6Ziw2cCn4iTwbH6Qav6aaaA1g6K1nQVPpOzikll/EUu6aRmKh2VwnARVdSGkjxAb+kEkUKoMD0aaNidvOQvBEcuUgLDyO47FlRh8DkEA/VSy6j05ZkKt+6sKyRh4dCRwwPIP/AHHGufSNyzRkSV3EYo9eCV8MB8BlxavjKtBGh9PIYIo5P1xKAsiEqysBRKOOQDyK8EGiKNaX9W9HIYGWLJ2L9wrLNJjI2KpjM3uZowADh4JX76mdf9TDasgMbuCGZypHtVa558k88fRSdIN/6922520qVuYw6umcYQOtJk2LhyAyi/J+L8EEh5t6jqHebWOWfMQtNC7FuxEBQpIv1MkS4lWZLYm1X3DWHkRHEsuRE1RmGRcWlhBCdrbbRBlFGAWA9wYn2+O4+rh6w9EpPtttMu6O39kA724JEgKoSkjlaZp/CgFgq3IeSQR5/wBA7z3IqbZ49mllXkdXmYqSZSHXKSUqthGNBQFxokEOPVNw0jOZo17Shli75MTKsix9te3GDjKFW0xUBguVEAA+l+ivWu8Gw3KzQvuNztHjQL+mR1lC4ZjmnW7a/cAPcAQdVLa7xV3U243kTpOjZCFzR25ZSVkyckEyBU/OVfa1mrMa69O/hf0jtdOjkIAk3V7mSvrL7lH7KmK/2P10DBtzum3O1ZFrbvExnUhQ6uQpS8iGoe4EAXY50ll6DuI4Oofjd40sE6sqKq++JC0gAXwCxR1BNDlR8C9XcnVf651rbSwywmYe9GQsquyrYI9zqCo+4J0HLbdCP5DLGvcgTCKaclpscSlP28bBBui3nkgEXqV0/o77e+32irNm6iMRksR7mDLfOXIseDRb50r6v6jMu0ZY4g7MCsih2x7bI1yJLEDan9IYeCTdFTqP6Y9QlItvttvsd0EwARpTQCgkW7sPOIJo83QA8HQWHa+o4iq91khdmdcHdb/LcxsQb5Fjg/tqgfxP6W213MXUIhaG49yoVTaGrNmroc0TVKwPtLDXpknTY2DgovvFPwAWHI5I5+T/AK6Wbz0jFNEYpmkkjwKKrFaXJO3a4qPcFJotdWa0FNHUkZM1kSvOYexXEl5Hm+VayCeVdlLtDEsLa9ezjyUEwCQoKEmQNlGft1dFrUANlywyJM0iqOr9Mn6dONmijcExFtvLCn/mooltMmjAFlLbEowJ95FM5ZZ/pzd7f8MqbVhggIokZA1bCTID3GjkWAHtNgRIBMEufqoIZu3IUVbZitcYhjSsBkAoUn2Y0ENdtYo5KbF6seTqO3XLakR7gSKTOUjNJKR3HkQsDfuJ/qc5BnckWbpXV23G4kZQViiJRSc7klzBZwp94VXoAkZlnJH5rL20vRegCPrFJuI0CxKYV3QMsdtHImI94GCqjgFSQt0pegWD0getJiylpelQx5DInel2xv3YjBBdXVnVg6rvIZIjHnGzSxlol7gUvQzVkYcjkAhh4q9Vht8YuZNp06X/ADQTxIf+SZBX/OdbdTm6Xu1WXdywwS9sJid1EHQZZY+xypF0fkHi/poJHo/1E0W2ii33bjlCe50kV0/UVOZXiNsrBv2k+GPgPesep4NsUEzEdwMVIUtwuNn22f5h4HN6p3p+bpG1kLbFJZ5SpBMEc82WRtiWrt2SPJIH7DXebocu4N7fYR7QWLO6ZGVlskqdpHmtckj3IQSTfJBCPv8A1NtdzJOu83EP4dSkm0eISrNHj7WkMmPtYNRBHBUk8reu3S/WBi7E2+kHYIdIt0EZUcuVA76V/wCXkXBlIPtJbjwdQtl/DqE77bnerciK2CqIxtpChDBERACMbZ8XDM3JLEIdekHYR9vt4J26xwxGGPjHHxX2rQbbXdpIoeNldT4ZSCp/Yjg66MoPn586pm/9DPE4fZsvaACttJCwixHOMLoQ0ZJvhsltroaz0nqkMkiQ7iHcbPctYSOSWQ54i27MqPi4A+OD9tBb026r4UDgDgAcDwP2GlmzGe9nceEjjhb7sM5iP7LIn/MdQdp1SdxJFtx3QrFU3Mn+GB4I490zo2Q9oCnEW4N6d9L6asEYRSW5JZm5Z2Y2zsR8k2eKA8AAADQLv/DZjF7eeaMgUisxeJeOFMbfyfYEEeARrC9Y3Q4OxYkeSs8OBP8AlJIYj91B090aA0a47TeJKoeN1dT4ZSCD/ca7aA0pgLR7t04KzKZR9VKCOEg/BBGJB+ob7abHVXk6t/8AOMdgCN+5ArX+t0USMp+AQQwWvOMl/Ggs9axwPt/79YkkCiyQAPJJoD9zqg9c3M3U3l2sCMkKMYp+5nGbK5ZBl5IA5C/UAlWRwwDpv/UEm/nXb7aIND7XeSVCYpIXD+9GUhkdWC482ci1UASq6z/DiKDuzGGGQBkMTySdtIqyZnlXhViDYsypeTX4U4j0TpPRotuhWJFXJsnKqFzcgBnYDjI0LOturxFoJAqhmwOKkA2ascN7SbrzxoPBeqiebdR5fiZnn200buUYdzC+3IkIBKw2ysGZW/USBYAX1foXUWTpu1VxLt2SCNZS8En5YRMXvIYrRW8jYA5qjeknp7pPU8pniniiQtItSx5TH5jklaraRQQCMiAbH7PNh1KS3fcbiB9vISq4g5IcnDL+gWuJQ5NwACTwciDI9K25KrLI0pcnFZZmYOV5NRZBGr5AWh9NMJ94kaELRKKSI1IypRdKt6pkO1WCN0jjj3ChEETIuCmQIXCDFySXUI2SUCx55JxV771ykMiQ72CHbAuTwriTEGQLJGRWLZolfJDXQ8aC1f7LkWY7yERgshuIF8XDYsZMlHEpxUWENgAcnnWeieqp91AkybJ1EgNCSRFIolfcCMgLHkKeOdJ9udr1iOMbPdyRDbKyFU/xFLqEVrYkggA0ws8miDprB1OLZK8Szy7uUsxWNpA8gKop7ebEBftmbJaudA02/qJAwScHbyEcCUqFavPbkBxf9rujyBqXvurRQqGlkVFYgKSf1FiAAv8AUSSOBeqmnW93OVnZIYdmjkydw3nDgriX3LYoFuBXu4PAOovU9jDDJsFgVpI5dyDJUoVAAGmVzDwq4yBX9irXbK/zUQlbz1yndH4TatPPL2OSMLilyKuXxY4ra2GArvKfk6VS+kd7vJu86Q7WRokV5VRVlWRNwk2ShWfupigVS7LfkgcDXocTxRqFUxotUoBUCgDwAPigf9D9NdDukH86+Cf1D45J0Hj8/XVhO4ScdltuakVlUXYIRo0Q0VdSQqKQacpYHelardW28263OzJ26DdSzHsxTDJO0ArVu7AUuRTYgWFIoKvbXV0/iF6VaCdOqSTd5u+kbqyqI44ZDguAOXKMVazkCSSVI9pq3UNzPteprutwpwBEcMoYFYC0oDu0bAtRUuDkcspGJJkBChcmfp8cjRydAlMifqMeyikTyRkhB5QkGjX9tN9j6q6TDRMH4M//AIuzeGv+Lt4/9dabReof+X3Pfi3EaZGUxlCHiJY+0qoDEARsPHNgGrJvakEaCP0/qsM6ZwSxyp/VGysP9VJ1K1RPXPR9vG8LRbRhPPL2huNsVikjJUtmxDKH8H2saNc/AMjpku72W3iglZXslEn3DUyKB7e9gCjN4AGYLeL4J0DnrZ7skcCLbh45mY+I1SS8ga5dsWQAf5ieBRdXqu7HewQh2Ej7iVuWYDJpMOMY6ASlv9KcCyT8nXbb7l94tgmKIGiviZiPKuQfyhfwPceOVvkJPUOuontSpHokgMAFVbyeRheKiiPBJPAB5qvQ9D/2k0U24kyjikLokbEAtiyDIKfaMWumLOb5KAlNWiUw7eMscIkHnwo4HHjyaHjzqD6XDFJXdWUvMzcoyAjFVQqrgMAECryByrVxRIN4YVRQqgKqgBQAAABwAAOAAPjXTRo0Bo0aNAtn6RTmSF+07fq4BRyPl08k/GSlT4smhrRepyxn8+L2+A8JaQf8UeIdf7ZD6kaa6NAp3PqWER5JIjsTiiBhkzk0qV5BJ458c341J6dsBHEiEAleSf8AObLOL+SxY399dZ+nxvecaNYo5KDY+hscjUFunyQ0YDkvNxSOa+2DmylH4NivAFDQVKPq8vVZzAAYYYXPfTKxLESYmjm9nsYiyEBPGYbBlU6u3R+kR7aFIYhSIoUWbPH1P11ptuqLYV1MTt/K4qz49r/pc/sbrUjddQjiFyOqDxbsFH7cnzoJGjUba9RjlFxurj6qwP8A2OpF6Cu9O6TBJNufaGBlslXfBi0aghgGxLDwfoMfGmw6PF3DJgMmXE+aI4/l/TdBRdWQoHgDS49QG0/LdHKFj2Si5ZFiX7WK8h/1VYxxHLWDrvF1OVMfxCKocgBkawhbwkljjmlyFgn+mxoKd/FgTwbcPtFAQse92yqMjuyVOW492AdLYgDuAm+NUvpscXT5Vk3sW5ikdKjnnYSJQpjg0APbPJ5HuCj28vknr3RvTsOzSc9x2WV2kkMzllAN2PcfAHBJJJrk0ABC2PpuLbb9DBkiNDL+XkTGPfFYjQ/oskHg17aAFnQU30N0yTd7jqD4SbeHcQBI2YAP7kCK9L/hnEK4QEAKV88HXoHTfR8EdsyiZ2ZHZ5FQkvGpVZaCgCSibcCyTrbd9EZ57yIhcBpArsrF1GC/p8AriSQRzEvm9RNj3XlaKSaRXQAHHGiAx82PLoyEMADYYDlSNA86h05J4mikFowphZF8g+VIPwPB1U+oejNsm6hZld+9I6cvQT8p5EC4gEBcHrngyMeSbFkTogUVHJKgAOID2oJ+aYG/72NU3+IPqL8EIfxDswzzDooWRWFqOzVqzUxBVwVINEjLQWGT+H2xZXBgFPZb3P5YFSR7uDRP+p+p1Seq9Lg2ks0UPTJJAcj3BLIBWEcntYxtgLpaB/qq/dS7cfxr3AaJYliYOgKmaCZHL54drFHZcqp8lJFMOASBrt1f+Le+WCWOXaxbWUjFZWmICE2GcIye/D5CkkMVBF2NBM9fesIZli6dHSsTFJuc2KiGOMrL2yR7zMSFUIoyvjzqFutzFO8caEuzOpRFXypBFlDStGYy61eJ5QEIssj69Kl2uzTsxMXb2vIwBd27pEffkZfIJYLYbjLtqRckmt3lnmG4jdDB75YWYkZ12z7wwNY9xEz9ouN4woC4LoFe3E8O7LdNZIk93f8A1PAzA4VMijiyDTYqz5BkFMsa3/0X66WRZYt1W3lg/WsjriB7r7bX7kXHz5F4mytlB0XdxTQKdsHEYZsckKszBjGZCBiS7tlytH3FV95keNHvFjmh3oXGRbZVPDKpTbxg4HhBiQtlKQBF8KFWYPQ+obCLq9iyIISyhuQXeSKicTRCBHHu4YknEgctz/8Akn2eFN3GJHvOQAY4qpOFYqPb4UADIgcAAPfTfQ12sZxNtIQ7kKqAtiq2ERVVeAPiz86b5aCvdKDLJH+IVxKyEKSU7akAFkiVP08DiwSVQ8+bx1fbxNNcQc7mqPafGlND85vCqQF5rM4DG8RTne7JZVpr4IYEEggqbBUjwf8A3622WzSJcUFCyTZJJLGyxJ5JJJJJ0CDa+lWWQzZLHKAFQLk6UOSWEhsluLKlWoAZHTOLqEqCpoSef1w+9a+CUNSA/YBh99M8tGWgj7TqKS3gwNcMPDKfoynlT9iBqTqFu+npIwY8OvhlOLj7WPKn+k2PtrhIm4iogidQeQQEkI+oYEIzD6FVB+o+QaHRqNsd+sqZJfkggimBHBVgeQQfjUnQRZeqwqCWljUA4kl1FG6o2eDfFa2ffxjzIg8+WA8efn40gH8PttlKSZG7rlypYUpbO8aW695834H01h/4dbRnZ2VyzNKxJkbzOCspH0yB+PHxWgsQ3aGqdearkc3dV9bpv9D9NdtV5fRcAaI3JUBjMS50q9pWVPABIAaSwSb7hv4qZ/tGSavw4ASzczi1NcVGoYM9n+bheOMtAxliVgQwBB8giwf7aUdM2a/ipSAaiCxoCzEAsolcrZ9thoxx/SNSB0ct/jTSP9lPbX/+Om/1Y6m7XZpGuKKFH0H38n7n76DjuejwSNlJDG7fVkUn6eSL1HPQQBSSToKogSsRX0Hcyx/daI+Dppo0C/a9EijYOFJYAgF3dyL845scb+a86weoRSSvt+GOFuKtaNKUY+MqItfowPzqR1HcduGRwLKIzAf7qk6U9IgVZ0RaIj245X+qRwzM3+ZsQ1+TydBvBsI91tUjnBcIQsiMzUWj9pEgB96ki6awQQSDrE+820ko2sUqruIVzVU5MYWlGQHAUggYkiwTXixI3sbQuZoxkhAMyAc+0V3ErywUAFf5gBXIppBWJcpwoJZBk6qWZlW2UDEEsOWIA+vHnQZ6duzIpyGLoxV1BsAgA8H5BUqw+zDSPr/RXXdJvIy7FFxKBmNDn3KgvMfDJV17lOQps9I6+kjNuUSRIXJSQunh46Ak9pIwK+0t/KYwDRBAsqkEXoIHSOtx7hTiadeHQ8Mp+6mjXyDQuxrw/wDic/e3ITGWItM5Mnd70FRLZkC4gpTMC39IJ4PA17L1v080rdyCQQzV+spkLAOLUCDY8eaZTiQeK8l3HTHh6hu/xAfakESwOCREEyUv2nAoBZGyv4JBKO2KaDEHTJtuyJHLJIBk8RaOIJEI1RFbuOSyhWcysqElVBumMgDTcbBmDpNOJIZcIycI1KK0hhZlx9gAV35BNM0ir4Yxqtp1PufktCDFIyxIO3K0LuWYp23AsosgkJVf0ANgS7lgz2O7J2syWHk20bq5EX5QAjpKuhIqx4rbUWXycA/cBjL6ZnMU+2KLJYVJJYZ4hL20LPB3O5RFJj5FEn4VAGgbn0l1SNlBeWmKsBBKshDh8iSJAgAt2IemrBLvxqyeovQKCJPwsBlLMI5Mp2TGJwFkkF8MwAHBBHuPtI41vuejdL2jJJJMR2nBVTM70xZaJUZGskHB4HPi9BVJf4ddQ235rO+8QqVeBZCHQFQgZf0JKQgZcSAKYimFg7emOktPKNvDHLDHEUaaPcIQsaCTNVjD2xZmzx5ZRiXNsVCXCb+IZeRY9ttpZrxPwLUvgwBBIRwtvUpTgD66edO3ySbvcBSuSCNGXIZWA0hOPkCpEF/W9Ax323Z4nRGxZkZQ1XiSCA1fNHmtV1fRbPtF280gA7ub9oEBlClEQZlsaHbN8/o+LsWrWCdAl23p0ruzuDKxXEKsfwAEVVJJNlh+bz89wf02c+mOgHaRurSdxnfNmxK2cFSyMj7jjkxvksfAoCTL1UlisKGVlNEggIp+hc/I+QoYj5GtTtZ5P8SQRj5WIc/sZH+P2VT99Ao3Hotn3r7r8VKMlISMfoQ9nsrIBfLrchv/AD/a9cIf4dIdvBBJKzJFI0rBBiGZgVFWWKKAT8liTlYOp+9kkRwm3meSQFfymwKgWC3dkwLIuF0Sbuqvxqed7uB/9nU/cTCv72gN/wBtBG6B6b/DS7iQsHeeVpC2JBAJJCklmsAUBQX9Pi9N9xuFRSzsFVQSSTQAHkk/TUBpNzIaCrAvyxId/wBkUe0f7zE/7usjo2TKZpHlxIZVYIFDDwxVFGRHkZWAaIAIB0GnR42aWWYp21lCYqf1HEN+Y6/ysVKrXmkF14DbWK1nQGjWMtQd71qGNHLSJaA2Mlux8Vfk+K0HDqyh5YYXH5b5lvo5RRUZ+oNs9fIjPkWNNEQAUOB8aXdP2LtjLO2UlWFHCJkOQq3ywHtyYk+aoGtM9AaNGjQGjRo0C7ebuTu9uIJeGZLlv6saAUfHyb+R9dcOhbTsl4aTjF8kRUvMEe5VAFgoQD/TiOas96vd38JD/wD2P/8AD1p045T7h/jJUH/Aln+1sR+4Og4dd9SfhpEXsySKVZ5HQcRqtDJvjknxd0p86rmwjSfcruIIZz+FBKRyBogO9krLFzhIKUkL4UmsgCAt+0aCvdQ30skajp5itZFEgkBGK8EgqaK8eRV1wKJyXXddOQOvY9zROjSRrIclU2QI0ZsIwxHji1yAOmPU+nsSZYWKygUORi4UkhHBBFckX5GR50p3k7RwO2wiiibu3uO6hUpdNJIyrWbBDl+rmhV6B/s98si2p8GiCCGU/RlPIP76WesdjHJspe7H3AqMwHIYEA+5WHuUgXyOfI1E3U8lCd07QKlldASyKOQu4UH8xCpLHH9HNc02pHU2k3OynSNF72LJg/MZfEMoJIp42BU+OQ1GuaDzaGFI3aFbbCTak5mNlC4YjEl1AXEA0iAe1gZGQmpPVNg6zruFOSqkmSO0hyYhKVFZsVZqSyYzyUbHJo41V9SXdyyyRo+2aSXbIWBG4tqLYGME2z2aogYvEbC4jWvXvTu6gdPxE0PcrLt7TuHcsha3wklJKEKXPttm/NamOZ0Bv+oSElDumoQvCIQ+AU5hazkmvNDzZs0MMmVZGW4+lOnbBtwU7PblhUtEGY49vvtPail/RIVJDC1xivkGlO39PQbXanbN09dw7iXsSptkL4gnETO2RM4XyKHK418m3+kfSO2j2yA7QRsbJWX8x/PHucsQCK9pPHg+NA2ljjIKRkKl5ylOLv3GytctwSfNX/UNINt1HPbI8cPa3ChpEjhXPhlNd4UuPcBUlCcrAPOJOuvUOlSruQm3Kwo6mkjdxd13ZGQe2MC1AKDIs/wTkrba9FkWgJhGq+EhjVVN+S/czLN4N2PHN3oKwn8Q9zFAp3u1TbzEXi0jUR5LCkYCh5VnBsgeSNY2vrddyxWRZ8UKq6RxFQWeiqu/cJqj+kVfN+Coe9Y6ZuY0H4Jh3pZlMskoUgIEKnJQFtQAoCqASfpZOrEi8C+T8n6/fQVBPXiRt2l2k64BcgqJilp3MSVNBghU4/739J0523qDu7aGZY2ynUGNCRZyBYEsLAXEZZfT6kgaYyToW7ZKlmUnAkWV8E4+SvxdVqF1JxFLFK3CKGRjXC54EMfotrjfxkL4vQdujbEwwIhosFGZF8tXuazySTZs+dTGcAEngDydQputRAe1w5PCrGQzMT8AA/8AXwKskDXOPYmU5zqK/kiNMq/dvhn+/gDgfJId/wDbMH/30X/7i/8At112W7EiBwCAbq/JFkA/sRyPsRrZdso8Ko/sNddAaNGjQKD0hx7U3EoQn3BqZ/2SRuV5+uXHitTdt02KMIFRRgKU1yL8+482fk3Z+dJ+u9e28EgSVtyGKggQxbhxVkeYkK3weLvSw+stmB+vff32+9//ANi0FxkmVf1MB+5A8edc5OoRrllIgx/VbAVS5c2ePbzz8c6pPraCCfdbRZUnYPG4DRgDhx85C7ABJAAIsE/TSTbdH6dkDFsN5lIoegzFT3QVAZmcgD7+KPnzoPVhKD4IOsGdbIyFjzyP3/7a8t2U+yg3EUq9P3iyIQQeWpm22Q4DENUZYGvBW/GrW3pHab5U3JR1MqM9cBrmVLL2DZAVQFPHkEH4C0d0fUf662B1U0/hjtAuK90XdnuGySKyN/I5Irjk8addC9PRbRZFhyqSQytkxb3MADV+BwOBoDqXRzKWqRkDp25AADae7hSf0t7m558+PBE3abRI0CIoVR4AFAfP/e9dtGgNGjVf2O/3EnIaISKfzIGVlxsEgFrZj8UwGLAGvsD/AEsnlWPcgkgK8LFiaAHaYEEn6VI139Na7rfzqhJSOIKCzSM5dQALJCqFZuPqV/v4K7Z7DczENuAgDqmZAIOILSdrA3iSSA5sil45NqDLoDXEVFtGjYxMQRkgVa8+aspfzhfzqbs+nxxLjGgRbuh45/8AQH7AD413A1nQVXrPT/w077uGKMvInbtyQFkdgqOa/kZyiuRzwCL92pHp/oYBeaUM0kkncCzBWeE0AUVwzDHIWMTwCPNae7nbq6MjqGVhTKwsEHggg+Rqs7TazyW0LuqKzIEeZi9qzKeSrBaI8MHu/I+Q32fVgu/khBCxsTYZv/raQnBa9oOVGz7mBIo3lZxqj9X6Q8jBZo85XBwIEZLBBZ7pJjUkWuJTB6VvgEasPpjbbiOEJuSrMKxIJJogHFyRyQ1ix5AGgWdej3Cbhp1X2IASyMQe3GO4VYZ+5i2agYEU/kVq0RPYBoi/g+R9j99IvUHpGPcs7lmDNGIyMmCFQxYghSDzZ+fgGuNTujbhqeN6yhYJdsch20YNbcnyQTZsqedAy0aNGgUH0zEd5+LbJpQAEtjigVWSlUUPDyeb/WftTYjWdGgRelpZ3WRtygRi5CoI8CoBNDPIiUVj7wBzepXWuvx7Xt9zL82TtoFXIlyrMFrzzVf3Hgc6mzbpE/W6rf8AUQP++lO56ltJmQNjL71CMFLqGJGNSKCoNgfPxoHYOsJICLBBH2+xo/8AWxrSaMsjAMVJBAZasWKsWCLHnkag+nehJs4OzEWKBnZcjZGbmQizyfcTyeedAz0aNGgpvqD1NPHvGhikgRVijYB0Z3LSO63QkX2jFQAASzOqjySFsvq/dgX3tt9gIySfc3itxRJAxHNMwc2I0Ll719Zu/adNi3ShP8V5Yla+fZi6E0Prf8x0t3EU+JP+xNuzDGgZtvza+7kx/B9v3+2gYbnre8bb7aXbbdJjLDnKM8cS0asoQEiwWJ4J8CrF3rXb9d6gZlV9iFQyKGcSKwCGwTV3YIyvxRUVZ4x6j9ST7YRiKCAloWYrJuI4yrKBSLkQGWyAWHA4+uky+v8AeiV4n2u2RktSDuk5YKZMbJFNhRxP15IrQOOtdU6ksjfh9qroj+33oDIuAPJZhgMrF0TdCq51rH1/qJPOxAFkcSA+EDULIsZWA3AJ/wCY8/TPrCaecxSpt/8ADdgYp4nJKyAKMVkYrlGQx44J86VL/EbcBLeLbjN1ijInjIDkEMGIcgBWFWa5YD76B1u+u78A4bO2CBgpIpiVBYZZcFSQKJBPNWBerXCxIBIokCx9PtqgR+vN2Fo7aJnXAOBPEpGTYEsM6BzDLV8NS/WpGx9dzyrKRAi/k5QZSr75SowirIcs/cUUee2SDoL1o1SP/HE6l0eCIvEcZamAS+2z+1nqxkEUk+CWB8C5/pz1PPuZKbbYxU+UmYODoIx2io8tbPz/AJfnQWjUPedJiloyICV/S3IZb84uKYf2OuI9RbfsDcd1RESQHNgWGK1RF3kCK+2td36n20USyvKoR1LK3JyAqyKBJ8j/AF0ELqe2nEEsOJnV0ZEckB1zBUd26DKvBzXnjkXyX8a0APNfXS/a+odvJN2UlVpCrNiLvFGCMfFUGIGmWgNGjRoMEaQb2d9tuGdYS0Uiq0jL4XDIOxUAlnox8fIQ82oBsGsVoKt0KSKTeSnBhJQlUPeSB1CG1yK8iireaZl4wIFq1E6nvlhieVgSFF0Ks80ALIHk/JA51Gi9QxkcpMPt2ZG/6orKf7E6BpqveptgwWSdJjEe2ob3FVCozMWtVLZ0xrzyAKIJBnp6hhtVZjGzEKolRkLE8ALmBZP0Gu3UunLOmDFgLBBU0QVNij/6/wBa0ENH3CIHtJloEqqlXIoWVYvix+aIW/qNZ3PUe6qpEJVLsAWMbpit2xydQAasD5s6aJGFAAFACgPoBxrbQLW6a6kGGQgfzLLnIp80QS+StdfNVfF0dZVtyworDGfk5M9/cLSVf3PH30xOkG+kZ5XV1mKrQSOMSKr2qnN5RS0DkuJYDgkgkjQSdjFtxI0WSSTfrkyxMh5q2A8AWABwAKA1v1xMY1lHmBhJQF+0Ao4r/wDLZ6r5r9tbdG6X2gxKorObKp+lQAFVFNDgUT4HLMa50xbQYRgRYNg+CNbaW+nwBDS/oV5Fj/3FdgoH+UeB9gNMtAaNGjQYrWa0aNAk656Q227kR9wmeCsuN0pDEH3VySKNc8ZN9dct76C2UsrSyQBmc21s1G0w5W6oDwPg8+edGjQdth6N2cAAi26KBdDkgZFGNBiQPdHGf3W/N6xB6O2qOHEXuAUAl3PCMjrYLUaZENnnj7nRo0HAfw+2IbIbcBruwzg3n3LBDcc/9Pb44136b6L2e3dXhgVGUUptjQAYUASQOGI/0+go0aCNuv4fbFmZzDTO5dmV5FJZmsnhvqT+3xWm3SuiQ7ZCkEYjQm8RdXQXgE8CgBQ440aNBwHpfbdns9oGK7xLMReTOTybsszEn5v7DWZ/TG2eLtPEGjxKhSWoArgQOeAV441jRoOsPQYElEqxKJACob5AYgkD/TTDRo0Bo0aNAawTo0aDVlvz4+RqDP6fgevywhBsNGTG44rh4yGoj4utGjQYToMQZWJkbE2oeaVlBHg4s5UkeRY4PI0y0aNAaNGjQY0Y6NGgzpf12VlgbE4sxVAw8r3HWPIfcZWP21nRoJe3hCIqqKVQAoHgACgB/bXTRo0GL1nRo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kp.rs/wpimages/wp89595b03_06.png"/>
          <p:cNvPicPr>
            <a:picLocks noChangeAspect="1" noChangeArrowheads="1"/>
          </p:cNvPicPr>
          <p:nvPr/>
        </p:nvPicPr>
        <p:blipFill>
          <a:blip r:embed="rId2" cstate="print"/>
          <a:srcRect/>
          <a:stretch>
            <a:fillRect/>
          </a:stretch>
        </p:blipFill>
        <p:spPr bwMode="auto">
          <a:xfrm>
            <a:off x="1219200" y="4535714"/>
            <a:ext cx="4572000" cy="2322286"/>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7239000" cy="1143000"/>
          </a:xfrm>
        </p:spPr>
        <p:txBody>
          <a:bodyPr/>
          <a:lstStyle/>
          <a:p>
            <a:pPr algn="ctr"/>
            <a:r>
              <a:rPr lang="sr-Cyrl-RS" dirty="0" smtClean="0"/>
              <a:t>ФРОНТОВИ</a:t>
            </a:r>
            <a:endParaRPr lang="en-US" dirty="0"/>
          </a:p>
        </p:txBody>
      </p:sp>
      <p:sp>
        <p:nvSpPr>
          <p:cNvPr id="3" name="Content Placeholder 2"/>
          <p:cNvSpPr>
            <a:spLocks noGrp="1"/>
          </p:cNvSpPr>
          <p:nvPr>
            <p:ph idx="1"/>
          </p:nvPr>
        </p:nvSpPr>
        <p:spPr>
          <a:xfrm>
            <a:off x="0" y="457200"/>
            <a:ext cx="8077200" cy="4008120"/>
          </a:xfrm>
        </p:spPr>
        <p:txBody>
          <a:bodyPr/>
          <a:lstStyle/>
          <a:p>
            <a:r>
              <a:rPr lang="sr-Cyrl-RS" dirty="0" smtClean="0">
                <a:solidFill>
                  <a:schemeClr val="tx1">
                    <a:lumMod val="95000"/>
                    <a:lumOff val="5000"/>
                  </a:schemeClr>
                </a:solidFill>
              </a:rPr>
              <a:t>На почетку рата формирана су три фронта. Нападом Немачке на Француску формиран је Западни фронт Аустор-Уграска и Немачка су заједно напале Русију и формирале Источни фронт. Нападом Аустор-Угарске на Србију и Црну Гору отворен је Балакански фронт. </a:t>
            </a:r>
            <a:endParaRPr lang="en-US" dirty="0" smtClean="0">
              <a:solidFill>
                <a:schemeClr val="tx1">
                  <a:lumMod val="95000"/>
                  <a:lumOff val="5000"/>
                </a:schemeClr>
              </a:solidFill>
            </a:endParaRPr>
          </a:p>
          <a:p>
            <a:endParaRPr lang="en-US" dirty="0"/>
          </a:p>
        </p:txBody>
      </p:sp>
      <p:pic>
        <p:nvPicPr>
          <p:cNvPr id="4" name="Picture 8" descr="http://www.znanje.org/i/i26/06iv07/06iv0707/glavni%20frontovi_files/image001.jpg"/>
          <p:cNvPicPr>
            <a:picLocks noChangeAspect="1" noChangeArrowheads="1"/>
          </p:cNvPicPr>
          <p:nvPr/>
        </p:nvPicPr>
        <p:blipFill>
          <a:blip r:embed="rId2" cstate="print"/>
          <a:srcRect/>
          <a:stretch>
            <a:fillRect/>
          </a:stretch>
        </p:blipFill>
        <p:spPr bwMode="auto">
          <a:xfrm>
            <a:off x="1524000" y="2895600"/>
            <a:ext cx="5147633" cy="3962400"/>
          </a:xfrm>
          <a:prstGeom prst="rect">
            <a:avLst/>
          </a:prstGeom>
          <a:noFill/>
        </p:spPr>
      </p:pic>
      <p:cxnSp>
        <p:nvCxnSpPr>
          <p:cNvPr id="6" name="Straight Arrow Connector 5"/>
          <p:cNvCxnSpPr/>
          <p:nvPr/>
        </p:nvCxnSpPr>
        <p:spPr>
          <a:xfrm flipH="1">
            <a:off x="4876800" y="4495800"/>
            <a:ext cx="2895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4648200" y="5867400"/>
            <a:ext cx="2971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685800" y="4724400"/>
            <a:ext cx="1905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5257800" y="4038600"/>
            <a:ext cx="2286000" cy="381000"/>
          </a:xfrm>
          <a:prstGeom prst="rect">
            <a:avLst/>
          </a:prstGeom>
          <a:noFill/>
        </p:spPr>
        <p:txBody>
          <a:bodyPr wrap="square" rtlCol="0">
            <a:spAutoFit/>
          </a:bodyPr>
          <a:lstStyle/>
          <a:p>
            <a:r>
              <a:rPr lang="sr-Cyrl-R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ИСТОЧНИ ФРОНТ</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TextBox 14"/>
          <p:cNvSpPr txBox="1"/>
          <p:nvPr/>
        </p:nvSpPr>
        <p:spPr>
          <a:xfrm>
            <a:off x="228600" y="4343400"/>
            <a:ext cx="2133600" cy="369332"/>
          </a:xfrm>
          <a:prstGeom prst="rect">
            <a:avLst/>
          </a:prstGeom>
          <a:noFill/>
        </p:spPr>
        <p:txBody>
          <a:bodyPr wrap="square" rtlCol="0">
            <a:spAutoFit/>
          </a:bodyPr>
          <a:lstStyle/>
          <a:p>
            <a:r>
              <a:rPr lang="sr-Cyrl-R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ЗАПАДНИ ФРОНТ</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TextBox 15"/>
          <p:cNvSpPr txBox="1"/>
          <p:nvPr/>
        </p:nvSpPr>
        <p:spPr>
          <a:xfrm>
            <a:off x="4876800" y="5486400"/>
            <a:ext cx="2971800" cy="369332"/>
          </a:xfrm>
          <a:prstGeom prst="rect">
            <a:avLst/>
          </a:prstGeom>
          <a:noFill/>
        </p:spPr>
        <p:txBody>
          <a:bodyPr wrap="square" rtlCol="0">
            <a:spAutoFit/>
          </a:bodyPr>
          <a:lstStyle/>
          <a:p>
            <a:r>
              <a:rPr lang="sr-Cyrl-R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БАЛКАНСКО РАТИШТЕ</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lide(fromBottom)">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4578" name="Picture 2" descr="https://html1-f.scribdassets.com/9dddjbx8g2uzjbm/images/6-66fd2da546.jpg"/>
          <p:cNvPicPr>
            <a:picLocks noChangeAspect="1" noChangeArrowheads="1"/>
          </p:cNvPicPr>
          <p:nvPr/>
        </p:nvPicPr>
        <p:blipFill>
          <a:blip r:embed="rId2" cstate="print"/>
          <a:srcRect/>
          <a:stretch>
            <a:fillRect/>
          </a:stretch>
        </p:blipFill>
        <p:spPr bwMode="auto">
          <a:xfrm>
            <a:off x="-685800" y="-285751"/>
            <a:ext cx="10591800" cy="76009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pPr algn="ctr"/>
            <a:r>
              <a:rPr lang="en-US" dirty="0" smtClean="0"/>
              <a:t>TOK PATA</a:t>
            </a:r>
            <a:endParaRPr lang="en-US" dirty="0"/>
          </a:p>
        </p:txBody>
      </p:sp>
      <p:sp>
        <p:nvSpPr>
          <p:cNvPr id="3" name="Content Placeholder 2"/>
          <p:cNvSpPr>
            <a:spLocks noGrp="1"/>
          </p:cNvSpPr>
          <p:nvPr>
            <p:ph idx="1"/>
          </p:nvPr>
        </p:nvSpPr>
        <p:spPr>
          <a:xfrm>
            <a:off x="304800" y="914400"/>
            <a:ext cx="7239000" cy="4846320"/>
          </a:xfrm>
        </p:spPr>
        <p:txBody>
          <a:bodyPr/>
          <a:lstStyle/>
          <a:p>
            <a:r>
              <a:rPr lang="sr-Cyrl-RS" dirty="0" smtClean="0"/>
              <a:t>Први светски рат упамћен је по рововском начину ратовања на свим ратиштима,по великим људским жртвама и по дужини трајања ратних операција. Немачка је за само месец дана покорила највећи део Белгије и продрла је у Француску скоро до Париза. али Немчки продор заустављен је на Марни притоци  Сенеје генерал Жофп Немце приморао на повлачење. Ту је             формиран западни фронт                           од Белгије до Швајцарске.</a:t>
            </a:r>
          </a:p>
        </p:txBody>
      </p:sp>
      <p:pic>
        <p:nvPicPr>
          <p:cNvPr id="32770" name="Picture 2" descr="http://www.novosti.rs/upload/images/2014/02/01/00008%20(1).jpg"/>
          <p:cNvPicPr>
            <a:picLocks noChangeAspect="1" noChangeArrowheads="1"/>
          </p:cNvPicPr>
          <p:nvPr/>
        </p:nvPicPr>
        <p:blipFill>
          <a:blip r:embed="rId2" cstate="print">
            <a:lum bright="20000"/>
          </a:blip>
          <a:srcRect/>
          <a:stretch>
            <a:fillRect/>
          </a:stretch>
        </p:blipFill>
        <p:spPr bwMode="auto">
          <a:xfrm>
            <a:off x="4800600" y="4572000"/>
            <a:ext cx="2907985" cy="205740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upload.wikimedia.org/wikipedia/commons/thumb/f/fe/Schlieffen_Plan.jpg/800px-Schlieffen_Plan.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Ни </a:t>
            </a:r>
            <a:endParaRPr lang="en-US" dirty="0"/>
          </a:p>
        </p:txBody>
      </p:sp>
      <p:sp>
        <p:nvSpPr>
          <p:cNvPr id="3" name="Content Placeholder 2"/>
          <p:cNvSpPr>
            <a:spLocks noGrp="1"/>
          </p:cNvSpPr>
          <p:nvPr>
            <p:ph idx="1"/>
          </p:nvPr>
        </p:nvSpPr>
        <p:spPr/>
        <p:txBody>
          <a:bodyPr/>
          <a:lstStyle/>
          <a:p>
            <a:endParaRPr lang="en-US"/>
          </a:p>
        </p:txBody>
      </p:sp>
      <p:pic>
        <p:nvPicPr>
          <p:cNvPr id="5" name="Picture 4" descr="http://www.pobjeda.me/wp-content/uploads/2014/02/prvi-svjetski-rat-ap-.jpg"/>
          <p:cNvPicPr/>
          <p:nvPr/>
        </p:nvPicPr>
        <p:blipFill>
          <a:blip r:embed="rId3" cstate="print"/>
          <a:srcRect/>
          <a:stretch>
            <a:fillRect/>
          </a:stretch>
        </p:blipFill>
        <p:spPr bwMode="auto">
          <a:xfrm>
            <a:off x="-304800" y="1"/>
            <a:ext cx="9753600" cy="6858000"/>
          </a:xfrm>
          <a:prstGeom prst="rect">
            <a:avLst/>
          </a:prstGeom>
          <a:noFill/>
          <a:ln w="9525">
            <a:noFill/>
            <a:miter lim="800000"/>
            <a:headEnd/>
            <a:tailEnd/>
          </a:ln>
        </p:spPr>
      </p:pic>
    </p:spTree>
  </p:cSld>
  <p:clrMapOvr>
    <a:masterClrMapping/>
  </p:clrMapOvr>
  <p:transition spd="slow">
    <p:comb/>
    <p:sndAc>
      <p:stSnd>
        <p:snd r:embed="rId2" name="drumroll.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7239000" cy="1143000"/>
          </a:xfrm>
        </p:spPr>
        <p:txBody>
          <a:bodyPr/>
          <a:lstStyle/>
          <a:p>
            <a:r>
              <a:rPr lang="sr-Cyrl-RS" dirty="0" smtClean="0"/>
              <a:t>                  УВОД</a:t>
            </a:r>
            <a:endParaRPr lang="en-US" dirty="0"/>
          </a:p>
        </p:txBody>
      </p:sp>
      <p:sp>
        <p:nvSpPr>
          <p:cNvPr id="5" name="Content Placeholder 4"/>
          <p:cNvSpPr>
            <a:spLocks noGrp="1"/>
          </p:cNvSpPr>
          <p:nvPr>
            <p:ph idx="1"/>
          </p:nvPr>
        </p:nvSpPr>
        <p:spPr>
          <a:xfrm>
            <a:off x="228600" y="914400"/>
            <a:ext cx="7848600" cy="5943600"/>
          </a:xfrm>
        </p:spPr>
        <p:txBody>
          <a:bodyPr>
            <a:normAutofit/>
          </a:bodyPr>
          <a:lstStyle/>
          <a:p>
            <a:r>
              <a:rPr lang="en-US" sz="2200" dirty="0" err="1" smtClean="0"/>
              <a:t>По</a:t>
            </a:r>
            <a:r>
              <a:rPr lang="en-US" sz="2200" dirty="0" smtClean="0"/>
              <a:t> </a:t>
            </a:r>
            <a:r>
              <a:rPr lang="en-US" sz="2200" dirty="0" err="1" smtClean="0"/>
              <a:t>својим</a:t>
            </a:r>
            <a:r>
              <a:rPr lang="en-US" sz="2200" dirty="0" smtClean="0"/>
              <a:t> </a:t>
            </a:r>
            <a:r>
              <a:rPr lang="en-US" sz="2200" dirty="0" err="1" smtClean="0"/>
              <a:t>стравичним</a:t>
            </a:r>
            <a:r>
              <a:rPr lang="en-US" sz="2200" dirty="0" smtClean="0"/>
              <a:t> </a:t>
            </a:r>
            <a:r>
              <a:rPr lang="en-US" sz="2200" dirty="0" err="1" smtClean="0"/>
              <a:t>последицама</a:t>
            </a:r>
            <a:r>
              <a:rPr lang="en-US" sz="2200" dirty="0" smtClean="0"/>
              <a:t>, </a:t>
            </a:r>
            <a:r>
              <a:rPr lang="en-US" sz="2200" dirty="0" err="1" smtClean="0"/>
              <a:t>губицима</a:t>
            </a:r>
            <a:r>
              <a:rPr lang="en-US" sz="2200" dirty="0" smtClean="0"/>
              <a:t> </a:t>
            </a:r>
            <a:r>
              <a:rPr lang="en-US" sz="2200" dirty="0" err="1" smtClean="0"/>
              <a:t>становништва</a:t>
            </a:r>
            <a:r>
              <a:rPr lang="en-US" sz="2200" dirty="0" smtClean="0"/>
              <a:t> и </a:t>
            </a:r>
            <a:r>
              <a:rPr lang="en-US" sz="2200" dirty="0" err="1" smtClean="0"/>
              <a:t>ратним</a:t>
            </a:r>
            <a:r>
              <a:rPr lang="en-US" sz="2200" dirty="0" smtClean="0"/>
              <a:t> </a:t>
            </a:r>
            <a:r>
              <a:rPr lang="en-US" sz="2200" dirty="0" err="1" smtClean="0"/>
              <a:t>разарањима</a:t>
            </a:r>
            <a:r>
              <a:rPr lang="en-US" sz="2200" dirty="0" smtClean="0"/>
              <a:t>, </a:t>
            </a:r>
            <a:r>
              <a:rPr lang="en-US" sz="2200" dirty="0" err="1" smtClean="0"/>
              <a:t>први</a:t>
            </a:r>
            <a:r>
              <a:rPr lang="en-US" sz="2200" dirty="0" smtClean="0"/>
              <a:t> </a:t>
            </a:r>
            <a:r>
              <a:rPr lang="en-US" sz="2200" dirty="0" err="1" smtClean="0"/>
              <a:t>светски</a:t>
            </a:r>
            <a:r>
              <a:rPr lang="en-US" sz="2200" dirty="0" smtClean="0"/>
              <a:t> </a:t>
            </a:r>
            <a:r>
              <a:rPr lang="en-US" sz="2200" dirty="0" err="1" smtClean="0"/>
              <a:t>рат</a:t>
            </a:r>
            <a:r>
              <a:rPr lang="en-US" sz="2200" dirty="0" smtClean="0"/>
              <a:t> </a:t>
            </a:r>
            <a:r>
              <a:rPr lang="en-US" sz="2200" dirty="0" err="1" smtClean="0"/>
              <a:t>је</a:t>
            </a:r>
            <a:r>
              <a:rPr lang="en-US" sz="2200" dirty="0" smtClean="0"/>
              <a:t> </a:t>
            </a:r>
            <a:r>
              <a:rPr lang="en-US" sz="2200" dirty="0" err="1" smtClean="0"/>
              <a:t>одредио</a:t>
            </a:r>
            <a:r>
              <a:rPr lang="en-US" sz="2200" dirty="0" smtClean="0"/>
              <a:t> </a:t>
            </a:r>
            <a:r>
              <a:rPr lang="en-US" sz="2200" dirty="0" err="1" smtClean="0"/>
              <a:t>будућу</a:t>
            </a:r>
            <a:r>
              <a:rPr lang="en-US" sz="2200" dirty="0" smtClean="0"/>
              <a:t> </a:t>
            </a:r>
            <a:r>
              <a:rPr lang="en-US" sz="2200" dirty="0" err="1" smtClean="0"/>
              <a:t>демографску</a:t>
            </a:r>
            <a:r>
              <a:rPr lang="en-US" sz="2200" dirty="0" smtClean="0"/>
              <a:t> </a:t>
            </a:r>
            <a:r>
              <a:rPr lang="en-US" sz="2200" dirty="0" err="1" smtClean="0"/>
              <a:t>слику</a:t>
            </a:r>
            <a:r>
              <a:rPr lang="en-US" sz="2200" dirty="0" smtClean="0"/>
              <a:t> </a:t>
            </a:r>
            <a:r>
              <a:rPr lang="en-US" sz="2200" dirty="0" err="1" smtClean="0"/>
              <a:t>Србије</a:t>
            </a:r>
            <a:r>
              <a:rPr lang="en-US" sz="2200" dirty="0" smtClean="0"/>
              <a:t> </a:t>
            </a:r>
            <a:r>
              <a:rPr lang="en-US" sz="2200" dirty="0" err="1" smtClean="0"/>
              <a:t>за</a:t>
            </a:r>
            <a:r>
              <a:rPr lang="en-US" sz="2200" dirty="0" smtClean="0"/>
              <a:t> </a:t>
            </a:r>
            <a:r>
              <a:rPr lang="en-US" sz="2200" dirty="0" err="1" smtClean="0"/>
              <a:t>читав</a:t>
            </a:r>
            <a:r>
              <a:rPr lang="en-US" sz="2200" dirty="0" smtClean="0"/>
              <a:t> </a:t>
            </a:r>
            <a:r>
              <a:rPr lang="en-US" sz="2200" dirty="0" err="1" smtClean="0"/>
              <a:t>век</a:t>
            </a:r>
            <a:r>
              <a:rPr lang="en-US" sz="2200" dirty="0" smtClean="0"/>
              <a:t>. У </a:t>
            </a:r>
            <a:r>
              <a:rPr lang="en-US" sz="2200" dirty="0" err="1" smtClean="0"/>
              <a:t>њему</a:t>
            </a:r>
            <a:r>
              <a:rPr lang="en-US" sz="2200" dirty="0" smtClean="0"/>
              <a:t> </a:t>
            </a:r>
            <a:r>
              <a:rPr lang="en-US" sz="2200" dirty="0" err="1" smtClean="0"/>
              <a:t>је</a:t>
            </a:r>
            <a:r>
              <a:rPr lang="en-US" sz="2200" dirty="0" smtClean="0"/>
              <a:t> </a:t>
            </a:r>
            <a:r>
              <a:rPr lang="en-US" sz="2200" dirty="0" err="1" smtClean="0"/>
              <a:t>Србија</a:t>
            </a:r>
            <a:r>
              <a:rPr lang="en-US" sz="2200" dirty="0" smtClean="0"/>
              <a:t> </a:t>
            </a:r>
            <a:r>
              <a:rPr lang="en-US" sz="2200" dirty="0" err="1" smtClean="0"/>
              <a:t>изгубила</a:t>
            </a:r>
            <a:r>
              <a:rPr lang="en-US" sz="2200" dirty="0" smtClean="0"/>
              <a:t> </a:t>
            </a:r>
            <a:r>
              <a:rPr lang="en-US" sz="2200" dirty="0" err="1" smtClean="0"/>
              <a:t>близу</a:t>
            </a:r>
            <a:r>
              <a:rPr lang="en-US" sz="2200" dirty="0" smtClean="0"/>
              <a:t> 1.500.000 </a:t>
            </a:r>
            <a:r>
              <a:rPr lang="en-US" sz="2200" dirty="0" err="1" smtClean="0"/>
              <a:t>становника</a:t>
            </a:r>
            <a:r>
              <a:rPr lang="en-US" sz="2200" dirty="0" smtClean="0"/>
              <a:t>, </a:t>
            </a:r>
            <a:r>
              <a:rPr lang="en-US" sz="2200" dirty="0" err="1" smtClean="0"/>
              <a:t>односно</a:t>
            </a:r>
            <a:r>
              <a:rPr lang="en-US" sz="2200" dirty="0" smtClean="0"/>
              <a:t> </a:t>
            </a:r>
            <a:r>
              <a:rPr lang="en-US" sz="2200" dirty="0" err="1" smtClean="0"/>
              <a:t>око</a:t>
            </a:r>
            <a:r>
              <a:rPr lang="en-US" sz="2200" dirty="0" smtClean="0"/>
              <a:t> 30% </a:t>
            </a:r>
            <a:r>
              <a:rPr lang="en-US" sz="2200" dirty="0" err="1" smtClean="0"/>
              <a:t>целокупног</a:t>
            </a:r>
            <a:r>
              <a:rPr lang="en-US" sz="2200" dirty="0" smtClean="0"/>
              <a:t> </a:t>
            </a:r>
            <a:r>
              <a:rPr lang="en-US" sz="2200" dirty="0" err="1" smtClean="0"/>
              <a:t>становништва</a:t>
            </a:r>
            <a:r>
              <a:rPr lang="en-US" sz="2200" dirty="0" smtClean="0"/>
              <a:t>, </a:t>
            </a:r>
            <a:r>
              <a:rPr lang="en-US" sz="2200" dirty="0" err="1" smtClean="0"/>
              <a:t>Настрадало</a:t>
            </a:r>
            <a:r>
              <a:rPr lang="en-US" sz="2200" dirty="0" smtClean="0"/>
              <a:t> </a:t>
            </a:r>
            <a:r>
              <a:rPr lang="en-US" sz="2200" dirty="0" err="1" smtClean="0"/>
              <a:t>је</a:t>
            </a:r>
            <a:r>
              <a:rPr lang="en-US" sz="2200" dirty="0" smtClean="0"/>
              <a:t> 50% </a:t>
            </a:r>
            <a:r>
              <a:rPr lang="en-US" sz="2200" dirty="0" err="1" smtClean="0"/>
              <a:t>мушкараца</a:t>
            </a:r>
            <a:r>
              <a:rPr lang="en-US" sz="2200" dirty="0" smtClean="0"/>
              <a:t> у </a:t>
            </a:r>
            <a:r>
              <a:rPr lang="en-US" sz="2200" dirty="0" err="1" smtClean="0"/>
              <a:t>животном</a:t>
            </a:r>
            <a:r>
              <a:rPr lang="en-US" sz="2200" dirty="0" smtClean="0"/>
              <a:t> </a:t>
            </a:r>
            <a:r>
              <a:rPr lang="en-US" sz="2200" dirty="0" err="1" smtClean="0"/>
              <a:t>добу</a:t>
            </a:r>
            <a:r>
              <a:rPr lang="en-US" sz="2200" dirty="0" smtClean="0"/>
              <a:t> </a:t>
            </a:r>
            <a:r>
              <a:rPr lang="en-US" sz="2200" dirty="0" err="1" smtClean="0"/>
              <a:t>између</a:t>
            </a:r>
            <a:r>
              <a:rPr lang="en-US" sz="2200" dirty="0" smtClean="0"/>
              <a:t> 18 и 55 </a:t>
            </a:r>
            <a:r>
              <a:rPr lang="en-US" sz="2200" dirty="0" err="1" smtClean="0"/>
              <a:t>године</a:t>
            </a:r>
            <a:r>
              <a:rPr lang="en-US" sz="2200" dirty="0" smtClean="0"/>
              <a:t>: </a:t>
            </a:r>
            <a:r>
              <a:rPr lang="en-US" sz="2200" dirty="0" err="1" smtClean="0"/>
              <a:t>дакле</a:t>
            </a:r>
            <a:r>
              <a:rPr lang="en-US" sz="2200" dirty="0" smtClean="0"/>
              <a:t>, </a:t>
            </a:r>
            <a:r>
              <a:rPr lang="en-US" sz="2200" dirty="0" err="1" smtClean="0"/>
              <a:t>сваки</a:t>
            </a:r>
            <a:r>
              <a:rPr lang="en-US" sz="2200" dirty="0" smtClean="0"/>
              <a:t> </a:t>
            </a:r>
            <a:r>
              <a:rPr lang="en-US" sz="2200" dirty="0" err="1" smtClean="0"/>
              <a:t>други</a:t>
            </a:r>
            <a:r>
              <a:rPr lang="en-US" sz="2200" dirty="0" smtClean="0"/>
              <a:t> </a:t>
            </a:r>
            <a:r>
              <a:rPr lang="en-US" sz="2200" dirty="0" err="1" smtClean="0"/>
              <a:t>који</a:t>
            </a:r>
            <a:r>
              <a:rPr lang="en-US" sz="2200" dirty="0" smtClean="0"/>
              <a:t> </a:t>
            </a:r>
            <a:r>
              <a:rPr lang="en-US" sz="2200" dirty="0" err="1" smtClean="0"/>
              <a:t>је</a:t>
            </a:r>
            <a:r>
              <a:rPr lang="en-US" sz="2200" dirty="0" smtClean="0"/>
              <a:t> </a:t>
            </a:r>
            <a:r>
              <a:rPr lang="en-US" sz="2200" dirty="0" err="1" smtClean="0"/>
              <a:t>требало</a:t>
            </a:r>
            <a:r>
              <a:rPr lang="en-US" sz="2200" dirty="0" smtClean="0"/>
              <a:t> </a:t>
            </a:r>
            <a:r>
              <a:rPr lang="en-US" sz="2200" dirty="0" err="1" smtClean="0"/>
              <a:t>да</a:t>
            </a:r>
            <a:r>
              <a:rPr lang="en-US" sz="2200" dirty="0" smtClean="0"/>
              <a:t> </a:t>
            </a:r>
            <a:r>
              <a:rPr lang="en-US" sz="2200" dirty="0" err="1" smtClean="0"/>
              <a:t>остави</a:t>
            </a:r>
            <a:r>
              <a:rPr lang="en-US" sz="2200" dirty="0" smtClean="0"/>
              <a:t> </a:t>
            </a:r>
            <a:r>
              <a:rPr lang="en-US" sz="2200" dirty="0" err="1" smtClean="0"/>
              <a:t>потомство</a:t>
            </a:r>
            <a:r>
              <a:rPr lang="en-US" sz="2200" dirty="0" smtClean="0"/>
              <a:t>. </a:t>
            </a:r>
            <a:r>
              <a:rPr lang="en-US" sz="2200" dirty="0" err="1" smtClean="0"/>
              <a:t>Од</a:t>
            </a:r>
            <a:r>
              <a:rPr lang="en-US" sz="2200" dirty="0" smtClean="0"/>
              <a:t> </a:t>
            </a:r>
            <a:r>
              <a:rPr lang="en-US" sz="2200" dirty="0" err="1" smtClean="0"/>
              <a:t>овог</a:t>
            </a:r>
            <a:r>
              <a:rPr lang="en-US" sz="2200" dirty="0" smtClean="0"/>
              <a:t> </a:t>
            </a:r>
            <a:r>
              <a:rPr lang="en-US" sz="2200" dirty="0" err="1" smtClean="0"/>
              <a:t>страдања</a:t>
            </a:r>
            <a:r>
              <a:rPr lang="en-US" sz="2200" dirty="0" smtClean="0"/>
              <a:t>, </a:t>
            </a:r>
            <a:r>
              <a:rPr lang="en-US" sz="2200" dirty="0" err="1" smtClean="0"/>
              <a:t>Србија</a:t>
            </a:r>
            <a:r>
              <a:rPr lang="en-US" sz="2200" dirty="0" smtClean="0"/>
              <a:t> </a:t>
            </a:r>
            <a:r>
              <a:rPr lang="en-US" sz="2200" dirty="0" err="1" smtClean="0"/>
              <a:t>се</a:t>
            </a:r>
            <a:r>
              <a:rPr lang="en-US" sz="2200" dirty="0" smtClean="0"/>
              <a:t> </a:t>
            </a:r>
            <a:r>
              <a:rPr lang="en-US" sz="2200" dirty="0" err="1" smtClean="0"/>
              <a:t>није</a:t>
            </a:r>
            <a:r>
              <a:rPr lang="en-US" sz="2200" dirty="0" smtClean="0"/>
              <a:t> </a:t>
            </a:r>
            <a:r>
              <a:rPr lang="en-US" sz="2200" dirty="0" err="1" smtClean="0"/>
              <a:t>опоравила</a:t>
            </a:r>
            <a:r>
              <a:rPr lang="en-US" sz="2200" dirty="0" smtClean="0"/>
              <a:t> </a:t>
            </a:r>
            <a:r>
              <a:rPr lang="en-US" sz="2200" dirty="0" err="1" smtClean="0"/>
              <a:t>до</a:t>
            </a:r>
            <a:r>
              <a:rPr lang="en-US" sz="2200" dirty="0" smtClean="0"/>
              <a:t> </a:t>
            </a:r>
            <a:r>
              <a:rPr lang="en-US" sz="2200" dirty="0" err="1" smtClean="0"/>
              <a:t>данашњег</a:t>
            </a:r>
            <a:r>
              <a:rPr lang="en-US" sz="2200" dirty="0" smtClean="0"/>
              <a:t> </a:t>
            </a:r>
            <a:r>
              <a:rPr lang="en-US" sz="2200" dirty="0" err="1" smtClean="0"/>
              <a:t>дана</a:t>
            </a:r>
            <a:r>
              <a:rPr lang="en-US" sz="2200" dirty="0" smtClean="0"/>
              <a:t>. У </a:t>
            </a:r>
            <a:r>
              <a:rPr lang="en-US" sz="2200" dirty="0" err="1" smtClean="0"/>
              <a:t>току</a:t>
            </a:r>
            <a:r>
              <a:rPr lang="en-US" sz="2200" dirty="0" smtClean="0"/>
              <a:t> </a:t>
            </a:r>
            <a:r>
              <a:rPr lang="en-US" sz="2200" dirty="0" err="1" smtClean="0"/>
              <a:t>четворогодишњег</a:t>
            </a:r>
            <a:r>
              <a:rPr lang="en-US" sz="2200" dirty="0" smtClean="0"/>
              <a:t> </a:t>
            </a:r>
            <a:r>
              <a:rPr lang="en-US" sz="2200" dirty="0" err="1" smtClean="0"/>
              <a:t>беспоштедног</a:t>
            </a:r>
            <a:r>
              <a:rPr lang="en-US" sz="2200" dirty="0" smtClean="0"/>
              <a:t> </a:t>
            </a:r>
            <a:r>
              <a:rPr lang="en-US" sz="2200" dirty="0" err="1" smtClean="0"/>
              <a:t>рата</a:t>
            </a:r>
            <a:r>
              <a:rPr lang="en-US" sz="2200" dirty="0" smtClean="0"/>
              <a:t>, </a:t>
            </a:r>
            <a:r>
              <a:rPr lang="en-US" sz="2200" dirty="0" err="1" smtClean="0"/>
              <a:t>српски</a:t>
            </a:r>
            <a:r>
              <a:rPr lang="en-US" sz="2200" dirty="0" smtClean="0"/>
              <a:t> </a:t>
            </a:r>
            <a:r>
              <a:rPr lang="en-US" sz="2200" dirty="0" err="1" smtClean="0"/>
              <a:t>народ</a:t>
            </a:r>
            <a:r>
              <a:rPr lang="en-US" sz="2200" dirty="0" smtClean="0"/>
              <a:t> </a:t>
            </a:r>
            <a:r>
              <a:rPr lang="en-US" sz="2200" dirty="0" err="1" smtClean="0"/>
              <a:t>је</a:t>
            </a:r>
            <a:r>
              <a:rPr lang="en-US" sz="2200" dirty="0" smtClean="0"/>
              <a:t> </a:t>
            </a:r>
            <a:r>
              <a:rPr lang="en-US" sz="2200" dirty="0" err="1" smtClean="0"/>
              <a:t>поднео</a:t>
            </a:r>
            <a:r>
              <a:rPr lang="en-US" sz="2200" dirty="0" smtClean="0"/>
              <a:t> </a:t>
            </a:r>
            <a:r>
              <a:rPr lang="en-US" sz="2200" dirty="0" err="1" smtClean="0"/>
              <a:t>велике</a:t>
            </a:r>
            <a:r>
              <a:rPr lang="en-US" sz="2200" dirty="0" smtClean="0"/>
              <a:t> </a:t>
            </a:r>
            <a:r>
              <a:rPr lang="en-US" sz="2200" dirty="0" err="1" smtClean="0"/>
              <a:t>људске</a:t>
            </a:r>
            <a:r>
              <a:rPr lang="en-US" sz="2200" dirty="0" smtClean="0"/>
              <a:t> и </a:t>
            </a:r>
            <a:r>
              <a:rPr lang="en-US" sz="2200" dirty="0" err="1" smtClean="0"/>
              <a:t>материјалне</a:t>
            </a:r>
            <a:r>
              <a:rPr lang="en-US" sz="2200" dirty="0" smtClean="0"/>
              <a:t> </a:t>
            </a:r>
            <a:r>
              <a:rPr lang="en-US" sz="2200" dirty="0" err="1" smtClean="0"/>
              <a:t>жртве</a:t>
            </a:r>
            <a:r>
              <a:rPr lang="en-US" sz="2200" dirty="0" smtClean="0"/>
              <a:t>. </a:t>
            </a:r>
            <a:r>
              <a:rPr lang="en-US" sz="2200" dirty="0" err="1" smtClean="0"/>
              <a:t>Задојен</a:t>
            </a:r>
            <a:r>
              <a:rPr lang="en-US" sz="2200" dirty="0" smtClean="0"/>
              <a:t> </a:t>
            </a:r>
            <a:r>
              <a:rPr lang="en-US" sz="2200" dirty="0" err="1" smtClean="0"/>
              <a:t>великим</a:t>
            </a:r>
            <a:r>
              <a:rPr lang="en-US" sz="2200" dirty="0" smtClean="0"/>
              <a:t> </a:t>
            </a:r>
            <a:r>
              <a:rPr lang="en-US" sz="2200" dirty="0" err="1" smtClean="0"/>
              <a:t>патриотизмом</a:t>
            </a:r>
            <a:r>
              <a:rPr lang="en-US" sz="2200" dirty="0" smtClean="0"/>
              <a:t> и </a:t>
            </a:r>
            <a:r>
              <a:rPr lang="en-US" sz="2200" dirty="0" err="1" smtClean="0"/>
              <a:t>слободарством</a:t>
            </a:r>
            <a:r>
              <a:rPr lang="en-US" sz="2200" dirty="0" smtClean="0"/>
              <a:t>, </a:t>
            </a:r>
            <a:r>
              <a:rPr lang="en-US" sz="2200" dirty="0" err="1" smtClean="0"/>
              <a:t>ослоњен</a:t>
            </a:r>
            <a:r>
              <a:rPr lang="en-US" sz="2200" dirty="0" smtClean="0"/>
              <a:t> </a:t>
            </a:r>
            <a:r>
              <a:rPr lang="en-US" sz="2200" dirty="0" err="1" smtClean="0"/>
              <a:t>на</a:t>
            </a:r>
            <a:r>
              <a:rPr lang="en-US" sz="2200" dirty="0" smtClean="0"/>
              <a:t> </a:t>
            </a:r>
            <a:r>
              <a:rPr lang="en-US" sz="2200" dirty="0" err="1" smtClean="0"/>
              <a:t>своје</a:t>
            </a:r>
            <a:r>
              <a:rPr lang="en-US" sz="2200" dirty="0" smtClean="0"/>
              <a:t> </a:t>
            </a:r>
            <a:r>
              <a:rPr lang="en-US" sz="2200" dirty="0" err="1" smtClean="0"/>
              <a:t>моћне</a:t>
            </a:r>
            <a:r>
              <a:rPr lang="en-US" sz="2200" dirty="0" smtClean="0"/>
              <a:t> </a:t>
            </a:r>
            <a:r>
              <a:rPr lang="en-US" sz="2200" dirty="0" err="1" smtClean="0"/>
              <a:t>савезнике</a:t>
            </a:r>
            <a:r>
              <a:rPr lang="en-US" sz="2200" dirty="0" smtClean="0"/>
              <a:t>, </a:t>
            </a:r>
            <a:r>
              <a:rPr lang="en-US" sz="2200" dirty="0" err="1" smtClean="0"/>
              <a:t>однео</a:t>
            </a:r>
            <a:r>
              <a:rPr lang="en-US" sz="2200" dirty="0" smtClean="0"/>
              <a:t> </a:t>
            </a:r>
            <a:r>
              <a:rPr lang="en-US" sz="2200" dirty="0" err="1" smtClean="0"/>
              <a:t>је</a:t>
            </a:r>
            <a:r>
              <a:rPr lang="en-US" sz="2200" dirty="0" smtClean="0"/>
              <a:t> </a:t>
            </a:r>
            <a:r>
              <a:rPr lang="en-US" sz="2200" dirty="0" err="1" smtClean="0"/>
              <a:t>коначну</a:t>
            </a:r>
            <a:r>
              <a:rPr lang="en-US" sz="2200" dirty="0" smtClean="0"/>
              <a:t> </a:t>
            </a:r>
            <a:r>
              <a:rPr lang="en-US" sz="2200" dirty="0" err="1" smtClean="0"/>
              <a:t>победу</a:t>
            </a:r>
            <a:r>
              <a:rPr lang="en-US" sz="2200" dirty="0" smtClean="0"/>
              <a:t> у </a:t>
            </a:r>
            <a:r>
              <a:rPr lang="en-US" sz="2200" dirty="0" err="1" smtClean="0"/>
              <a:t>неравроправној</a:t>
            </a:r>
            <a:r>
              <a:rPr lang="en-US" sz="2200" dirty="0" smtClean="0"/>
              <a:t> </a:t>
            </a:r>
            <a:r>
              <a:rPr lang="en-US" sz="2200" dirty="0" err="1" smtClean="0"/>
              <a:t>борби</a:t>
            </a:r>
            <a:r>
              <a:rPr lang="en-US" sz="2200" dirty="0" smtClean="0"/>
              <a:t> </a:t>
            </a:r>
            <a:r>
              <a:rPr lang="en-US" sz="2200" dirty="0" err="1" smtClean="0"/>
              <a:t>против</a:t>
            </a:r>
            <a:r>
              <a:rPr lang="en-US" sz="2200" dirty="0" smtClean="0"/>
              <a:t> </a:t>
            </a:r>
            <a:r>
              <a:rPr lang="en-US" sz="2200" dirty="0" err="1" smtClean="0"/>
              <a:t>надмоћнијих</a:t>
            </a:r>
            <a:r>
              <a:rPr lang="en-US" sz="2200" dirty="0" smtClean="0"/>
              <a:t> </a:t>
            </a:r>
            <a:r>
              <a:rPr lang="en-US" sz="2200" dirty="0" err="1" smtClean="0"/>
              <a:t>непријатеља</a:t>
            </a:r>
            <a:r>
              <a:rPr lang="en-US" sz="2200" dirty="0" smtClean="0"/>
              <a:t>, </a:t>
            </a:r>
            <a:r>
              <a:rPr lang="en-US" sz="2200" dirty="0" err="1" smtClean="0"/>
              <a:t>одбранио</a:t>
            </a:r>
            <a:r>
              <a:rPr lang="en-US" sz="2200" dirty="0" smtClean="0"/>
              <a:t> </a:t>
            </a:r>
            <a:r>
              <a:rPr lang="en-US" sz="2200" dirty="0" err="1" smtClean="0"/>
              <a:t>је</a:t>
            </a:r>
            <a:r>
              <a:rPr lang="en-US" sz="2200" dirty="0" smtClean="0"/>
              <a:t> </a:t>
            </a:r>
            <a:r>
              <a:rPr lang="en-US" sz="2200" dirty="0" err="1" smtClean="0"/>
              <a:t>своју</a:t>
            </a:r>
            <a:r>
              <a:rPr lang="en-US" sz="2200" dirty="0" smtClean="0"/>
              <a:t> </a:t>
            </a:r>
            <a:r>
              <a:rPr lang="en-US" sz="2200" dirty="0" err="1" smtClean="0"/>
              <a:t>независност</a:t>
            </a:r>
            <a:r>
              <a:rPr lang="en-US" sz="2200" dirty="0" smtClean="0"/>
              <a:t> и </a:t>
            </a:r>
            <a:r>
              <a:rPr lang="en-US" sz="2200" dirty="0" err="1" smtClean="0"/>
              <a:t>положио</a:t>
            </a:r>
            <a:r>
              <a:rPr lang="en-US" sz="2200" dirty="0" smtClean="0"/>
              <a:t> </a:t>
            </a:r>
            <a:r>
              <a:rPr lang="en-US" sz="2200" dirty="0" err="1" smtClean="0"/>
              <a:t>темеље</a:t>
            </a:r>
            <a:r>
              <a:rPr lang="en-US" sz="2200" dirty="0" smtClean="0"/>
              <a:t> </a:t>
            </a:r>
            <a:r>
              <a:rPr lang="en-US" sz="2200" dirty="0" err="1" smtClean="0"/>
              <a:t>стварању</a:t>
            </a:r>
            <a:r>
              <a:rPr lang="en-US" sz="2200" dirty="0" smtClean="0"/>
              <a:t> </a:t>
            </a:r>
            <a:r>
              <a:rPr lang="en-US" sz="2200" dirty="0" err="1" smtClean="0"/>
              <a:t>заједничке</a:t>
            </a:r>
            <a:r>
              <a:rPr lang="en-US" sz="2200" dirty="0" smtClean="0"/>
              <a:t> </a:t>
            </a:r>
            <a:r>
              <a:rPr lang="en-US" sz="2200" dirty="0" err="1" smtClean="0"/>
              <a:t>југословенске</a:t>
            </a:r>
            <a:r>
              <a:rPr lang="en-US" sz="2200" dirty="0" smtClean="0"/>
              <a:t> </a:t>
            </a:r>
            <a:r>
              <a:rPr lang="en-US" sz="2200" dirty="0" err="1" smtClean="0"/>
              <a:t>државе</a:t>
            </a:r>
            <a:r>
              <a:rPr lang="en-US" sz="2200" dirty="0" smtClean="0"/>
              <a:t>. </a:t>
            </a:r>
          </a:p>
          <a:p>
            <a:endParaRPr lang="en-US" dirty="0" smtClean="0"/>
          </a:p>
          <a:p>
            <a:endParaRPr lang="en-US" dirty="0"/>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3"/>
          </p:nvPr>
        </p:nvSpPr>
        <p:spPr>
          <a:xfrm rot="5400000">
            <a:off x="6164580" y="2065020"/>
            <a:ext cx="3520440" cy="457200"/>
          </a:xfrm>
        </p:spPr>
        <p:txBody>
          <a:bodyPr/>
          <a:lstStyle/>
          <a:p>
            <a:r>
              <a:rPr lang="sr-Cyrl-RS" dirty="0" smtClean="0"/>
              <a:t>Река Сома </a:t>
            </a:r>
            <a:endParaRPr lang="en-US" dirty="0"/>
          </a:p>
        </p:txBody>
      </p:sp>
      <p:sp>
        <p:nvSpPr>
          <p:cNvPr id="7" name="Content Placeholder 6"/>
          <p:cNvSpPr>
            <a:spLocks noGrp="1"/>
          </p:cNvSpPr>
          <p:nvPr>
            <p:ph sz="quarter" idx="2"/>
          </p:nvPr>
        </p:nvSpPr>
        <p:spPr>
          <a:xfrm>
            <a:off x="457200" y="228600"/>
            <a:ext cx="3520440" cy="6629400"/>
          </a:xfrm>
        </p:spPr>
        <p:txBody>
          <a:bodyPr>
            <a:normAutofit fontScale="85000" lnSpcReduction="20000"/>
          </a:bodyPr>
          <a:lstStyle/>
          <a:p>
            <a:r>
              <a:rPr lang="sr-Cyrl-RS" dirty="0" smtClean="0"/>
              <a:t>Британци су кренули у офанзиву на реци Соми (1916)где су први пут Британци употребили тенкове ,међутим отпочело је рововско ратовање.На Источном фронту руска војска упала је на територрију Немачке ,али је била поражена у двема биткама(1914).Потом је устаљен Источни фронт од Балтичког мора до Румуније.Да би избациле Турску из рата и успоставиле непосредну везу с Русијом,Велика Британија и Француска извеле су поморски десант на полуострво Галипоље. Ова експедиција названа је Дарданелска и завршила се неуспешно.</a:t>
            </a:r>
            <a:endParaRPr lang="en-US" dirty="0"/>
          </a:p>
        </p:txBody>
      </p:sp>
      <p:sp>
        <p:nvSpPr>
          <p:cNvPr id="9" name="Content Placeholder 8"/>
          <p:cNvSpPr>
            <a:spLocks noGrp="1"/>
          </p:cNvSpPr>
          <p:nvPr>
            <p:ph sz="quarter" idx="4"/>
          </p:nvPr>
        </p:nvSpPr>
        <p:spPr>
          <a:xfrm>
            <a:off x="3886200" y="4495800"/>
            <a:ext cx="4343400" cy="1981200"/>
          </a:xfrm>
        </p:spPr>
        <p:txBody>
          <a:bodyPr>
            <a:normAutofit fontScale="92500"/>
          </a:bodyPr>
          <a:lstStyle/>
          <a:p>
            <a:r>
              <a:rPr lang="sr-Cyrl-RS" sz="2000" dirty="0" smtClean="0"/>
              <a:t>Британски и Француски војници пребачени су у Солун,где је убрзо отворен Солунски фронт.1916. одржана је највећа поморска битка код Јитланда између Немачке и Британске флоте.</a:t>
            </a:r>
            <a:endParaRPr lang="en-US" sz="2000" dirty="0"/>
          </a:p>
        </p:txBody>
      </p:sp>
      <p:pic>
        <p:nvPicPr>
          <p:cNvPr id="26626" name="Picture 2" descr="http://www.znanje.org/i/i23/03iv05/03iv0502/prvi%20svjetski%20rat/mape/map13.gif"/>
          <p:cNvPicPr>
            <a:picLocks noChangeAspect="1" noChangeArrowheads="1"/>
          </p:cNvPicPr>
          <p:nvPr/>
        </p:nvPicPr>
        <p:blipFill>
          <a:blip r:embed="rId3" cstate="print"/>
          <a:srcRect/>
          <a:stretch>
            <a:fillRect/>
          </a:stretch>
        </p:blipFill>
        <p:spPr bwMode="auto">
          <a:xfrm>
            <a:off x="4191000" y="228600"/>
            <a:ext cx="3505200" cy="4038600"/>
          </a:xfrm>
          <a:prstGeom prst="rect">
            <a:avLst/>
          </a:prstGeom>
          <a:noFill/>
        </p:spPr>
      </p:pic>
    </p:spTree>
  </p:cSld>
  <p:clrMapOvr>
    <a:masterClrMapping/>
  </p:clrMapOvr>
  <p:transition spd="slow">
    <p:newsflash/>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7242048" cy="1143000"/>
          </a:xfrm>
        </p:spPr>
        <p:txBody>
          <a:bodyPr>
            <a:normAutofit fontScale="90000"/>
          </a:bodyPr>
          <a:lstStyle/>
          <a:p>
            <a:r>
              <a:rPr lang="sr-Cyrl-RS" dirty="0" smtClean="0"/>
              <a:t>СРБИЈА НА ПОЧЕТКУ РАТА 1914.</a:t>
            </a:r>
            <a:endParaRPr lang="en-US" dirty="0"/>
          </a:p>
        </p:txBody>
      </p:sp>
      <p:sp>
        <p:nvSpPr>
          <p:cNvPr id="8" name="Content Placeholder 7"/>
          <p:cNvSpPr>
            <a:spLocks noGrp="1"/>
          </p:cNvSpPr>
          <p:nvPr>
            <p:ph sz="half" idx="1"/>
          </p:nvPr>
        </p:nvSpPr>
        <p:spPr>
          <a:xfrm>
            <a:off x="0" y="685800"/>
            <a:ext cx="7315200" cy="4525963"/>
          </a:xfrm>
        </p:spPr>
        <p:txBody>
          <a:bodyPr>
            <a:normAutofit/>
          </a:bodyPr>
          <a:lstStyle/>
          <a:p>
            <a:pPr>
              <a:buNone/>
            </a:pPr>
            <a:r>
              <a:rPr lang="sr-Cyrl-RS" sz="2000" dirty="0" smtClean="0"/>
              <a:t>    Српска војска,укупно 400.000 војника под командом регнет Александра Карађорђевића и војводе Радомира Путника,била је састављена од три армије под комонадом Петра Бојовића,Степе Степановића и Павла Јуришића Штрума,ужичке војске под командом Милоша  Божановића и трупа одбране Београда. После победа у балканским ратовима,морал Српске војске био је изузетно висок и Србија је релативно спремно ушла у овај рат. Србији је у помоћ одмах притекла Црна Гора,пошто је 1. августа 1914. године Народна скупштина јеногласно донела одлуку о  објави рата Аустро-Ураској.</a:t>
            </a:r>
          </a:p>
        </p:txBody>
      </p:sp>
      <p:pic>
        <p:nvPicPr>
          <p:cNvPr id="27650" name="Picture 2" descr="http://media-2.web.britannica.com/eb-media/22/25522-004-ACD5E51D.jpg"/>
          <p:cNvPicPr>
            <a:picLocks noChangeAspect="1" noChangeArrowheads="1"/>
          </p:cNvPicPr>
          <p:nvPr/>
        </p:nvPicPr>
        <p:blipFill>
          <a:blip r:embed="rId2" cstate="print"/>
          <a:srcRect/>
          <a:stretch>
            <a:fillRect/>
          </a:stretch>
        </p:blipFill>
        <p:spPr bwMode="auto">
          <a:xfrm>
            <a:off x="0" y="4495801"/>
            <a:ext cx="1752600" cy="2362200"/>
          </a:xfrm>
          <a:prstGeom prst="rect">
            <a:avLst/>
          </a:prstGeom>
          <a:noFill/>
        </p:spPr>
      </p:pic>
      <p:pic>
        <p:nvPicPr>
          <p:cNvPr id="27652" name="Picture 4" descr="http://upload.wikimedia.org/wikipedia/sr/c/c7/General_Stepa_Stepanovic.jpg"/>
          <p:cNvPicPr>
            <a:picLocks noChangeAspect="1" noChangeArrowheads="1"/>
          </p:cNvPicPr>
          <p:nvPr/>
        </p:nvPicPr>
        <p:blipFill>
          <a:blip r:embed="rId3" cstate="print"/>
          <a:srcRect/>
          <a:stretch>
            <a:fillRect/>
          </a:stretch>
        </p:blipFill>
        <p:spPr bwMode="auto">
          <a:xfrm>
            <a:off x="1905000" y="4495622"/>
            <a:ext cx="1905000" cy="2362378"/>
          </a:xfrm>
          <a:prstGeom prst="rect">
            <a:avLst/>
          </a:prstGeom>
          <a:noFill/>
        </p:spPr>
      </p:pic>
      <p:pic>
        <p:nvPicPr>
          <p:cNvPr id="27654" name="Picture 6" descr="http://upload.wikimedia.org/wikipedia/sr/0/0a/General_Petar_Bojovi%C4%87.jpg"/>
          <p:cNvPicPr>
            <a:picLocks noChangeAspect="1" noChangeArrowheads="1"/>
          </p:cNvPicPr>
          <p:nvPr/>
        </p:nvPicPr>
        <p:blipFill>
          <a:blip r:embed="rId4" cstate="print"/>
          <a:srcRect/>
          <a:stretch>
            <a:fillRect/>
          </a:stretch>
        </p:blipFill>
        <p:spPr bwMode="auto">
          <a:xfrm>
            <a:off x="3962400" y="4495800"/>
            <a:ext cx="1617246" cy="2362200"/>
          </a:xfrm>
          <a:prstGeom prst="rect">
            <a:avLst/>
          </a:prstGeom>
          <a:noFill/>
        </p:spPr>
      </p:pic>
      <p:pic>
        <p:nvPicPr>
          <p:cNvPr id="27656" name="Picture 8" descr="http://upload.wikimedia.org/wikipedia/sr/archive/e/e9/20140310205744!General_Pavle_Juri%C5%A1i%C4%87_%C5%A0turm.jpg"/>
          <p:cNvPicPr>
            <a:picLocks noChangeAspect="1" noChangeArrowheads="1"/>
          </p:cNvPicPr>
          <p:nvPr/>
        </p:nvPicPr>
        <p:blipFill>
          <a:blip r:embed="rId5" cstate="print"/>
          <a:srcRect/>
          <a:stretch>
            <a:fillRect/>
          </a:stretch>
        </p:blipFill>
        <p:spPr bwMode="auto">
          <a:xfrm>
            <a:off x="5715000" y="4495800"/>
            <a:ext cx="2362200" cy="236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5715000"/>
            <a:ext cx="3520440" cy="487363"/>
          </a:xfrm>
        </p:spPr>
        <p:txBody>
          <a:bodyPr>
            <a:normAutofit fontScale="70000" lnSpcReduction="20000"/>
          </a:bodyPr>
          <a:lstStyle/>
          <a:p>
            <a:pPr>
              <a:buNone/>
            </a:pPr>
            <a:r>
              <a:rPr lang="en-US" dirty="0" smtClean="0"/>
              <a:t>   </a:t>
            </a:r>
            <a:r>
              <a:rPr lang="sr-Cyrl-RS" dirty="0" smtClean="0"/>
              <a:t>Српски војници крећу рат</a:t>
            </a:r>
            <a:endParaRPr lang="en-US" dirty="0"/>
          </a:p>
        </p:txBody>
      </p:sp>
      <p:pic>
        <p:nvPicPr>
          <p:cNvPr id="5" name="Picture 4" descr="http://www.pohrani.com/f/2J/P3/4dUSpxh9/srbija-1914-nepozato-mje.jpg"/>
          <p:cNvPicPr/>
          <p:nvPr/>
        </p:nvPicPr>
        <p:blipFill>
          <a:blip r:embed="rId3" cstate="print"/>
          <a:srcRect/>
          <a:stretch>
            <a:fillRect/>
          </a:stretch>
        </p:blipFill>
        <p:spPr bwMode="auto">
          <a:xfrm>
            <a:off x="228600" y="381000"/>
            <a:ext cx="7620000" cy="5257800"/>
          </a:xfrm>
          <a:prstGeom prst="rect">
            <a:avLst/>
          </a:prstGeom>
          <a:noFill/>
          <a:ln w="9525">
            <a:noFill/>
            <a:miter lim="800000"/>
            <a:headEnd/>
            <a:tailEnd/>
          </a:ln>
        </p:spPr>
      </p:pic>
    </p:spTree>
  </p:cSld>
  <p:clrMapOvr>
    <a:masterClrMapping/>
  </p:clrMapOvr>
  <p:transition spd="med">
    <p:sndAc>
      <p:stSnd>
        <p:snd r:embed="rId2" name="drumroll.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7239000" cy="1143000"/>
          </a:xfrm>
        </p:spPr>
        <p:txBody>
          <a:bodyPr/>
          <a:lstStyle/>
          <a:p>
            <a:pPr algn="ctr"/>
            <a:r>
              <a:rPr lang="sr-Cyrl-RS" dirty="0" smtClean="0"/>
              <a:t>Церска битка</a:t>
            </a:r>
            <a:endParaRPr lang="en-US" dirty="0"/>
          </a:p>
        </p:txBody>
      </p:sp>
      <p:sp>
        <p:nvSpPr>
          <p:cNvPr id="6" name="Content Placeholder 5"/>
          <p:cNvSpPr>
            <a:spLocks noGrp="1"/>
          </p:cNvSpPr>
          <p:nvPr>
            <p:ph idx="1"/>
          </p:nvPr>
        </p:nvSpPr>
        <p:spPr>
          <a:xfrm>
            <a:off x="304800" y="914400"/>
            <a:ext cx="7239000" cy="3429000"/>
          </a:xfrm>
        </p:spPr>
        <p:txBody>
          <a:bodyPr>
            <a:noAutofit/>
          </a:bodyPr>
          <a:lstStyle/>
          <a:p>
            <a:r>
              <a:rPr lang="sr-Cyrl-RS" sz="1900" dirty="0" smtClean="0"/>
              <a:t>Општи напад на Србију аустро-уграска војска под командом генерала Оскара Поћорека отпочела је 12. августа 1914 преласком преко Дрине. То је у првом тренутку било изненадђење за српску врховну команду која је главни удар оччекивала преко Саве. У жестоким борбама одбачена је српска трећа армија а потом су нападнути и други делови српског и црногорског ратишта. Генерал Степа Стпеановић је кренуо са другом армијом из околине Аранђеловца према Дрини и код села Текериша започео је битку која се између 16. и 18. августа свом силином распламсала на планини Цер, да би 20. августа окончана потпуним поразом аустроугарске војске. Церска битка је била прва савезничка победа у рату. У незадрживом противнападу српска војска је продрла у Срем а заједно са црногорском војском и у Источну Босну. Аусторугарска војска имала је 23 000 погинулих и 4.000 заробљених војника. Српске жртве биле су велике око 16.000 погинулих и рањених.Здружени Српски и Црногорски војници стигли су до Сарајева</a:t>
            </a:r>
          </a:p>
        </p:txBody>
      </p:sp>
      <p:pic>
        <p:nvPicPr>
          <p:cNvPr id="8" name="Recorded Sound">
            <a:hlinkClick r:id="" action="ppaction://media"/>
          </p:cNvPr>
          <p:cNvPicPr>
            <a:picLocks noRot="1" noChangeAspect="1"/>
          </p:cNvPicPr>
          <p:nvPr>
            <a:wavAudioFile r:embed="rId1" name="Recorded Sound"/>
          </p:nvPr>
        </p:nvPicPr>
        <p:blipFill>
          <a:blip r:embed="rId3" cstate="print"/>
          <a:stretch>
            <a:fillRect/>
          </a:stretch>
        </p:blipFill>
        <p:spPr>
          <a:xfrm>
            <a:off x="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subTnLst>
                                    <p:animClr>
                                      <p:cBhvr override="childStyle">
                                        <p:cTn dur="1" fill="hold" display="0" masterRel="nextClick" afterEffect="1"/>
                                        <p:tgtEl>
                                          <p:spTgt spid="8"/>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amoiovde.files.wordpress.com/2012/08/cerska-bitka4.jpg"/>
          <p:cNvPicPr>
            <a:picLocks noChangeAspect="1" noChangeArrowheads="1"/>
          </p:cNvPicPr>
          <p:nvPr/>
        </p:nvPicPr>
        <p:blipFill>
          <a:blip r:embed="rId2" cstate="print"/>
          <a:srcRect/>
          <a:stretch>
            <a:fillRect/>
          </a:stretch>
        </p:blipFill>
        <p:spPr bwMode="auto">
          <a:xfrm>
            <a:off x="0" y="609600"/>
            <a:ext cx="9144000" cy="4876800"/>
          </a:xfrm>
          <a:prstGeom prst="rect">
            <a:avLst/>
          </a:prstGeom>
          <a:noFill/>
        </p:spPr>
      </p:pic>
      <p:sp>
        <p:nvSpPr>
          <p:cNvPr id="7" name="Title 6"/>
          <p:cNvSpPr>
            <a:spLocks noGrp="1"/>
          </p:cNvSpPr>
          <p:nvPr>
            <p:ph type="title"/>
          </p:nvPr>
        </p:nvSpPr>
        <p:spPr>
          <a:xfrm>
            <a:off x="1828800" y="3962400"/>
            <a:ext cx="8153400" cy="2057400"/>
          </a:xfrm>
        </p:spPr>
        <p:txBody>
          <a:bodyPr/>
          <a:lstStyle/>
          <a:p>
            <a:r>
              <a:rPr lang="sr-Cyrl-RS" dirty="0" smtClean="0"/>
              <a:t>ВОЈНИЦИ ПРЕЛАЗЕ ДРИНУ</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2">
                <a:lumMod val="40000"/>
                <a:lumOff val="60000"/>
              </a:schemeClr>
            </a:gs>
            <a:gs pos="23000">
              <a:srgbClr val="FEE7F2"/>
            </a:gs>
            <a:gs pos="36000">
              <a:srgbClr val="FAC77D"/>
            </a:gs>
            <a:gs pos="61000">
              <a:srgbClr val="FBA97D"/>
            </a:gs>
            <a:gs pos="82001">
              <a:srgbClr val="FBD49C"/>
            </a:gs>
            <a:gs pos="100000">
              <a:srgbClr val="FEE7F2"/>
            </a:gs>
          </a:gsLst>
          <a:lin ang="8100000" scaled="1"/>
          <a:tileRect/>
        </a:gradFill>
        <a:effectLst/>
      </p:bgPr>
    </p:bg>
    <p:spTree>
      <p:nvGrpSpPr>
        <p:cNvPr id="1" name=""/>
        <p:cNvGrpSpPr/>
        <p:nvPr/>
      </p:nvGrpSpPr>
      <p:grpSpPr>
        <a:xfrm>
          <a:off x="0" y="0"/>
          <a:ext cx="0" cy="0"/>
          <a:chOff x="0" y="0"/>
          <a:chExt cx="0" cy="0"/>
        </a:xfrm>
      </p:grpSpPr>
      <p:pic>
        <p:nvPicPr>
          <p:cNvPr id="32770" name="Picture 2" descr="http://upload.wikimedia.org/wikipedia/commons/8/80/Spomenik_palim_junacima_Cerske_Bitke.JPG"/>
          <p:cNvPicPr>
            <a:picLocks noChangeAspect="1" noChangeArrowheads="1"/>
          </p:cNvPicPr>
          <p:nvPr/>
        </p:nvPicPr>
        <p:blipFill>
          <a:blip r:embed="rId2" cstate="print"/>
          <a:srcRect/>
          <a:stretch>
            <a:fillRect/>
          </a:stretch>
        </p:blipFill>
        <p:spPr bwMode="auto">
          <a:xfrm>
            <a:off x="0" y="0"/>
            <a:ext cx="5791200" cy="6858000"/>
          </a:xfrm>
          <a:prstGeom prst="callout3">
            <a:avLst/>
          </a:prstGeom>
          <a:ln>
            <a:noFill/>
          </a:ln>
          <a:effectLst>
            <a:outerShdw blurRad="292100" dist="139700" dir="2700000" algn="tl" rotWithShape="0">
              <a:srgbClr val="333333">
                <a:alpha val="65000"/>
              </a:srgbClr>
            </a:outerShdw>
          </a:effectLst>
        </p:spPr>
      </p:pic>
      <p:sp>
        <p:nvSpPr>
          <p:cNvPr id="10" name="TextBox 9"/>
          <p:cNvSpPr txBox="1"/>
          <p:nvPr/>
        </p:nvSpPr>
        <p:spPr>
          <a:xfrm>
            <a:off x="457200" y="228600"/>
            <a:ext cx="3962400" cy="646331"/>
          </a:xfrm>
          <a:prstGeom prst="rect">
            <a:avLst/>
          </a:prstGeom>
          <a:noFill/>
        </p:spPr>
        <p:txBody>
          <a:bodyPr wrap="square" rtlCol="0">
            <a:spAutoFit/>
          </a:bodyPr>
          <a:lstStyle/>
          <a:p>
            <a:r>
              <a:rPr lang="sr-Cyrl-RS" dirty="0" smtClean="0"/>
              <a:t>СПОМЕН ПЛОЧА НА ЦЕРУ</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1143000"/>
          </a:xfrm>
        </p:spPr>
        <p:txBody>
          <a:bodyPr/>
          <a:lstStyle/>
          <a:p>
            <a:pPr algn="ctr"/>
            <a:r>
              <a:rPr lang="sr-Cyrl-RS" dirty="0" smtClean="0"/>
              <a:t>СРБИЈА-ЗЕМЉА СМРТИ</a:t>
            </a:r>
            <a:endParaRPr lang="en-US" dirty="0"/>
          </a:p>
        </p:txBody>
      </p:sp>
      <p:sp>
        <p:nvSpPr>
          <p:cNvPr id="3" name="Content Placeholder 2"/>
          <p:cNvSpPr>
            <a:spLocks noGrp="1"/>
          </p:cNvSpPr>
          <p:nvPr>
            <p:ph idx="1"/>
          </p:nvPr>
        </p:nvSpPr>
        <p:spPr>
          <a:xfrm>
            <a:off x="457200" y="1219200"/>
            <a:ext cx="7239000" cy="2810184"/>
          </a:xfrm>
        </p:spPr>
        <p:txBody>
          <a:bodyPr>
            <a:normAutofit fontScale="85000" lnSpcReduction="10000"/>
          </a:bodyPr>
          <a:lstStyle/>
          <a:p>
            <a:r>
              <a:rPr lang="sr-Cyrl-RS" dirty="0" smtClean="0"/>
              <a:t>После исцрпљујућих борби и тешких страдања, Срија је у пролеће 1915. године била ,,земља смрти”. Владала је огромна несташица животних намирница, стоке за вучу сировина, новца и радне снаге,а области у којима су вођене борбе биле су разорене и попаљене. Крајем 1914. године аустроугарски војници су у Србију пренели белу ваш-преносилац смртоносне болести,пегавог тифуса. Умрло је више од 130,000 људи.  </a:t>
            </a:r>
          </a:p>
        </p:txBody>
      </p:sp>
      <p:pic>
        <p:nvPicPr>
          <p:cNvPr id="4" name="Picture 3" descr="http://www.rastko.rs/fotografija/rmarjanovic/slike/img/158.jpg"/>
          <p:cNvPicPr/>
          <p:nvPr/>
        </p:nvPicPr>
        <p:blipFill>
          <a:blip r:embed="rId3" cstate="print"/>
          <a:srcRect/>
          <a:stretch>
            <a:fillRect/>
          </a:stretch>
        </p:blipFill>
        <p:spPr bwMode="auto">
          <a:xfrm>
            <a:off x="152400" y="4191000"/>
            <a:ext cx="3810000" cy="2419350"/>
          </a:xfrm>
          <a:prstGeom prst="rect">
            <a:avLst/>
          </a:prstGeom>
          <a:noFill/>
          <a:ln w="9525">
            <a:noFill/>
            <a:miter lim="800000"/>
            <a:headEnd/>
            <a:tailEnd/>
          </a:ln>
        </p:spPr>
      </p:pic>
      <p:pic>
        <p:nvPicPr>
          <p:cNvPr id="5" name="Picture 4" descr="http://www.tmg.org.rs/images/v32040701.jpg"/>
          <p:cNvPicPr/>
          <p:nvPr/>
        </p:nvPicPr>
        <p:blipFill>
          <a:blip r:embed="rId4" cstate="print"/>
          <a:srcRect/>
          <a:stretch>
            <a:fillRect/>
          </a:stretch>
        </p:blipFill>
        <p:spPr bwMode="auto">
          <a:xfrm>
            <a:off x="4267200" y="4191000"/>
            <a:ext cx="38100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sr-Cyrl-RS" dirty="0" smtClean="0"/>
              <a:t>НОВИ НАПАД НА СРБИЈУ </a:t>
            </a:r>
            <a:endParaRPr lang="en-US" dirty="0"/>
          </a:p>
        </p:txBody>
      </p:sp>
      <p:sp>
        <p:nvSpPr>
          <p:cNvPr id="3" name="Content Placeholder 2"/>
          <p:cNvSpPr>
            <a:spLocks noGrp="1"/>
          </p:cNvSpPr>
          <p:nvPr>
            <p:ph idx="1"/>
          </p:nvPr>
        </p:nvSpPr>
        <p:spPr>
          <a:xfrm>
            <a:off x="381000" y="1447800"/>
            <a:ext cx="7391400" cy="5410200"/>
          </a:xfrm>
        </p:spPr>
        <p:txBody>
          <a:bodyPr>
            <a:noAutofit/>
          </a:bodyPr>
          <a:lstStyle/>
          <a:p>
            <a:r>
              <a:rPr lang="sr-Cyrl-RS" sz="2000" dirty="0" smtClean="0"/>
              <a:t>У септембру 1915. у Срему и североисточној Босни , јужном Банату, и у западној  Бугарској, прикупљена је здружена војска за напад на Србију од око 800.000 војника,под командом немачог фелдмаршала Макензена. Главни правац продора био је из Баната преко Дунава ка долини Велике Мораве. Србија се супротставила са највише 300.000 војника одмах је нападнута и српска престоница Београд, где је командант одбране града, мајор Драгутин Гавриловић успео да организује одбрану и пружи жесток отпор. Развучени на три стране Срби </a:t>
            </a:r>
            <a:r>
              <a:rPr lang="sr-Cyrl-RS" sz="2000" dirty="0" smtClean="0"/>
              <a:t>одступају </a:t>
            </a:r>
            <a:r>
              <a:rPr lang="sr-Cyrl-RS" sz="2000" dirty="0" smtClean="0"/>
              <a:t>корак по корак а уз војску се повлачи и народ. Ишли су према југу незнајући где ће се зауставити. Пробијањем фронта у Македонији Бугари су изашли на вардар и заузели Куманово и Скопље. </a:t>
            </a:r>
          </a:p>
          <a:p>
            <a:endParaRPr lang="en-US" sz="17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5389098" y="990600"/>
            <a:ext cx="3429000" cy="4213274"/>
          </a:xfrm>
        </p:spPr>
        <p:txBody>
          <a:bodyPr>
            <a:normAutofit fontScale="92500" lnSpcReduction="10000"/>
          </a:bodyPr>
          <a:lstStyle/>
          <a:p>
            <a:pPr>
              <a:buNone/>
            </a:pPr>
            <a:r>
              <a:rPr lang="sr-Cyrl-RS" sz="2000" dirty="0" smtClean="0"/>
              <a:t>   Тиме је пресечена одступница српској восјци ка Егејском мору. Она је усмерена преко Косова и Албанских гудура ка Јадранском мору. Многи нису издражали. </a:t>
            </a:r>
            <a:r>
              <a:rPr lang="sr-Cyrl-RS" sz="2000" dirty="0" smtClean="0"/>
              <a:t>Разочарање </a:t>
            </a:r>
            <a:r>
              <a:rPr lang="sr-Cyrl-RS" sz="2000" dirty="0" smtClean="0"/>
              <a:t>због изостанка савезничке помоћи пратило је тешко мирење са мишљу да борбу треба наставити ван отаджбине. Муке су биле превелике, страдања неиздржив, неописива. Албанске планине постале си масован гробница.</a:t>
            </a:r>
            <a:endParaRPr lang="en-US" sz="2000" dirty="0"/>
          </a:p>
        </p:txBody>
      </p:sp>
      <p:pic>
        <p:nvPicPr>
          <p:cNvPr id="19458" name="Picture 2" descr="http://www.znanje.org/i/i23/03iv06/03iv062801/PrviSvetskiRat.jpg"/>
          <p:cNvPicPr>
            <a:picLocks noGrp="1" noChangeAspect="1" noChangeArrowheads="1"/>
          </p:cNvPicPr>
          <p:nvPr>
            <p:ph type="pic" idx="1"/>
          </p:nvPr>
        </p:nvPicPr>
        <p:blipFill>
          <a:blip r:embed="rId2" cstate="print"/>
          <a:srcRect t="8302" b="8302"/>
          <a:stretch>
            <a:fillRect/>
          </a:stretch>
        </p:blipFill>
        <p:spPr bwMode="auto">
          <a:xfrm>
            <a:off x="838200" y="1066800"/>
            <a:ext cx="4140598" cy="414059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8434" name="Picture 2" descr="http://static.media1.rs/images/media1_news/srpska_vojska_prvi_svetski_rat_2.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239000" cy="5638800"/>
          </a:xfrm>
        </p:spPr>
        <p:txBody>
          <a:bodyPr>
            <a:normAutofit/>
          </a:bodyPr>
          <a:lstStyle/>
          <a:p>
            <a:r>
              <a:rPr lang="en-US" sz="2200" dirty="0" smtClean="0"/>
              <a:t>У </a:t>
            </a:r>
            <a:r>
              <a:rPr lang="en-US" sz="2200" dirty="0" err="1" smtClean="0"/>
              <a:t>зиму</a:t>
            </a:r>
            <a:r>
              <a:rPr lang="en-US" sz="2200" dirty="0" smtClean="0"/>
              <a:t> 1915-1916. </a:t>
            </a:r>
            <a:r>
              <a:rPr lang="en-US" sz="2200" dirty="0" err="1" smtClean="0"/>
              <a:t>године</a:t>
            </a:r>
            <a:r>
              <a:rPr lang="en-US" sz="2200" dirty="0" smtClean="0"/>
              <a:t> у </a:t>
            </a:r>
            <a:r>
              <a:rPr lang="en-US" sz="2200" dirty="0" err="1" smtClean="0"/>
              <a:t>беспућима</a:t>
            </a:r>
            <a:r>
              <a:rPr lang="en-US" sz="2200" dirty="0" smtClean="0"/>
              <a:t> </a:t>
            </a:r>
            <a:r>
              <a:rPr lang="en-US" sz="2200" dirty="0" err="1" smtClean="0"/>
              <a:t>Албаније</a:t>
            </a:r>
            <a:r>
              <a:rPr lang="en-US" sz="2200" dirty="0" smtClean="0"/>
              <a:t>, </a:t>
            </a:r>
            <a:r>
              <a:rPr lang="en-US" sz="2200" dirty="0" err="1" smtClean="0"/>
              <a:t>приликом</a:t>
            </a:r>
            <a:r>
              <a:rPr lang="en-US" sz="2200" dirty="0" smtClean="0"/>
              <a:t> </a:t>
            </a:r>
            <a:r>
              <a:rPr lang="en-US" sz="2200" dirty="0" err="1" smtClean="0"/>
              <a:t>повлачења</a:t>
            </a:r>
            <a:r>
              <a:rPr lang="en-US" sz="2200" dirty="0" smtClean="0"/>
              <a:t> </a:t>
            </a:r>
            <a:r>
              <a:rPr lang="en-US" sz="2200" dirty="0" err="1" smtClean="0"/>
              <a:t>пред</a:t>
            </a:r>
            <a:r>
              <a:rPr lang="en-US" sz="2200" dirty="0" smtClean="0"/>
              <a:t> </a:t>
            </a:r>
            <a:r>
              <a:rPr lang="en-US" sz="2200" dirty="0" err="1" smtClean="0"/>
              <a:t>аустро-немачком</a:t>
            </a:r>
            <a:r>
              <a:rPr lang="en-US" sz="2200" dirty="0" smtClean="0"/>
              <a:t> и </a:t>
            </a:r>
            <a:r>
              <a:rPr lang="en-US" sz="2200" dirty="0" err="1" smtClean="0"/>
              <a:t>бугарском</a:t>
            </a:r>
            <a:r>
              <a:rPr lang="en-US" sz="2200" dirty="0" smtClean="0"/>
              <a:t> </a:t>
            </a:r>
            <a:r>
              <a:rPr lang="en-US" sz="2200" dirty="0" err="1" smtClean="0"/>
              <a:t>војском</a:t>
            </a:r>
            <a:r>
              <a:rPr lang="en-US" sz="2200" dirty="0" smtClean="0"/>
              <a:t>, </a:t>
            </a:r>
            <a:r>
              <a:rPr lang="en-US" sz="2200" dirty="0" err="1" smtClean="0"/>
              <a:t>од</a:t>
            </a:r>
            <a:r>
              <a:rPr lang="en-US" sz="2200" dirty="0" smtClean="0"/>
              <a:t> </a:t>
            </a:r>
            <a:r>
              <a:rPr lang="en-US" sz="2200" dirty="0" err="1" smtClean="0"/>
              <a:t>болести</a:t>
            </a:r>
            <a:r>
              <a:rPr lang="en-US" sz="2200" dirty="0" smtClean="0"/>
              <a:t>, </a:t>
            </a:r>
            <a:r>
              <a:rPr lang="en-US" sz="2200" dirty="0" err="1" smtClean="0"/>
              <a:t>глади</a:t>
            </a:r>
            <a:r>
              <a:rPr lang="en-US" sz="2200" dirty="0" smtClean="0"/>
              <a:t> и </a:t>
            </a:r>
            <a:r>
              <a:rPr lang="en-US" sz="2200" dirty="0" err="1" smtClean="0"/>
              <a:t>зиме</a:t>
            </a:r>
            <a:r>
              <a:rPr lang="en-US" sz="2200" dirty="0" smtClean="0"/>
              <a:t>, </a:t>
            </a:r>
            <a:r>
              <a:rPr lang="en-US" sz="2200" dirty="0" err="1" smtClean="0"/>
              <a:t>потера</a:t>
            </a:r>
            <a:r>
              <a:rPr lang="en-US" sz="2200" dirty="0" smtClean="0"/>
              <a:t> и </a:t>
            </a:r>
            <a:r>
              <a:rPr lang="en-US" sz="2200" dirty="0" err="1" smtClean="0"/>
              <a:t>заседа</a:t>
            </a:r>
            <a:r>
              <a:rPr lang="en-US" sz="2200" dirty="0" smtClean="0"/>
              <a:t>, </a:t>
            </a:r>
            <a:r>
              <a:rPr lang="en-US" sz="2200" dirty="0" err="1" smtClean="0"/>
              <a:t>живот</a:t>
            </a:r>
            <a:r>
              <a:rPr lang="en-US" sz="2200" dirty="0" smtClean="0"/>
              <a:t> </a:t>
            </a:r>
            <a:r>
              <a:rPr lang="en-US" sz="2200" dirty="0" err="1" smtClean="0"/>
              <a:t>је</a:t>
            </a:r>
            <a:r>
              <a:rPr lang="en-US" sz="2200" dirty="0" smtClean="0"/>
              <a:t> </a:t>
            </a:r>
            <a:r>
              <a:rPr lang="en-US" sz="2200" dirty="0" err="1" smtClean="0"/>
              <a:t>изгубило</a:t>
            </a:r>
            <a:r>
              <a:rPr lang="en-US" sz="2200" dirty="0" smtClean="0"/>
              <a:t> 217.000 </a:t>
            </a:r>
            <a:r>
              <a:rPr lang="en-US" sz="2200" dirty="0" err="1" smtClean="0"/>
              <a:t>војника</a:t>
            </a:r>
            <a:r>
              <a:rPr lang="en-US" sz="2200" dirty="0" smtClean="0"/>
              <a:t> и </a:t>
            </a:r>
            <a:r>
              <a:rPr lang="en-US" sz="2200" dirty="0" err="1" smtClean="0"/>
              <a:t>цивила</a:t>
            </a:r>
            <a:r>
              <a:rPr lang="en-US" sz="2200" dirty="0" smtClean="0"/>
              <a:t> а </a:t>
            </a:r>
            <a:r>
              <a:rPr lang="en-US" sz="2200" dirty="0" err="1" smtClean="0"/>
              <a:t>од</a:t>
            </a:r>
            <a:r>
              <a:rPr lang="en-US" sz="2200" dirty="0" smtClean="0"/>
              <a:t> </a:t>
            </a:r>
            <a:r>
              <a:rPr lang="en-US" sz="2200" dirty="0" err="1" smtClean="0"/>
              <a:t>изнурености</a:t>
            </a:r>
            <a:r>
              <a:rPr lang="en-US" sz="2200" dirty="0" smtClean="0"/>
              <a:t> и </a:t>
            </a:r>
            <a:r>
              <a:rPr lang="en-US" sz="2200" dirty="0" err="1" smtClean="0"/>
              <a:t>болести</a:t>
            </a:r>
            <a:r>
              <a:rPr lang="en-US" sz="2200" dirty="0" smtClean="0"/>
              <a:t>, </a:t>
            </a:r>
            <a:r>
              <a:rPr lang="en-US" sz="2200" dirty="0" err="1" smtClean="0"/>
              <a:t>касније</a:t>
            </a:r>
            <a:r>
              <a:rPr lang="en-US" sz="2200" dirty="0" smtClean="0"/>
              <a:t> </a:t>
            </a:r>
            <a:r>
              <a:rPr lang="en-US" sz="2200" dirty="0" err="1" smtClean="0"/>
              <a:t>је</a:t>
            </a:r>
            <a:r>
              <a:rPr lang="en-US" sz="2200" dirty="0" smtClean="0"/>
              <a:t> </a:t>
            </a:r>
            <a:r>
              <a:rPr lang="en-US" sz="2200" dirty="0" err="1" smtClean="0"/>
              <a:t>умрло</a:t>
            </a:r>
            <a:r>
              <a:rPr lang="en-US" sz="2200" dirty="0" smtClean="0"/>
              <a:t> </a:t>
            </a:r>
            <a:r>
              <a:rPr lang="en-US" sz="2200" dirty="0" err="1" smtClean="0"/>
              <a:t>јос</a:t>
            </a:r>
            <a:r>
              <a:rPr lang="en-US" sz="2200" dirty="0" smtClean="0"/>
              <a:t> 164.000 </a:t>
            </a:r>
            <a:r>
              <a:rPr lang="en-US" sz="2200" dirty="0" err="1" smtClean="0"/>
              <a:t>људи</a:t>
            </a:r>
            <a:r>
              <a:rPr lang="en-US" sz="2200" dirty="0" smtClean="0"/>
              <a:t>. </a:t>
            </a:r>
            <a:r>
              <a:rPr lang="en-US" sz="2200" dirty="0" err="1" smtClean="0"/>
              <a:t>Гробља</a:t>
            </a:r>
            <a:r>
              <a:rPr lang="en-US" sz="2200" dirty="0" smtClean="0"/>
              <a:t> </a:t>
            </a:r>
            <a:r>
              <a:rPr lang="en-US" sz="2200" dirty="0" err="1" smtClean="0"/>
              <a:t>наших</a:t>
            </a:r>
            <a:r>
              <a:rPr lang="en-US" sz="2200" dirty="0" smtClean="0"/>
              <a:t> </a:t>
            </a:r>
            <a:r>
              <a:rPr lang="en-US" sz="2200" dirty="0" err="1" smtClean="0"/>
              <a:t>предака</a:t>
            </a:r>
            <a:r>
              <a:rPr lang="en-US" sz="2200" dirty="0" smtClean="0"/>
              <a:t>, </a:t>
            </a:r>
            <a:r>
              <a:rPr lang="en-US" sz="2200" dirty="0" err="1" smtClean="0"/>
              <a:t>расута</a:t>
            </a:r>
            <a:r>
              <a:rPr lang="en-US" sz="2200" dirty="0" smtClean="0"/>
              <a:t> </a:t>
            </a:r>
            <a:r>
              <a:rPr lang="en-US" sz="2200" dirty="0" err="1" smtClean="0"/>
              <a:t>ван</a:t>
            </a:r>
            <a:r>
              <a:rPr lang="en-US" sz="2200" dirty="0" smtClean="0"/>
              <a:t> </a:t>
            </a:r>
            <a:r>
              <a:rPr lang="en-US" sz="2200" dirty="0" err="1" smtClean="0"/>
              <a:t>граница</a:t>
            </a:r>
            <a:r>
              <a:rPr lang="en-US" sz="2200" dirty="0" smtClean="0"/>
              <a:t> </a:t>
            </a:r>
            <a:r>
              <a:rPr lang="en-US" sz="2200" dirty="0" err="1" smtClean="0"/>
              <a:t>наше</a:t>
            </a:r>
            <a:r>
              <a:rPr lang="en-US" sz="2200" dirty="0" smtClean="0"/>
              <a:t> </a:t>
            </a:r>
            <a:r>
              <a:rPr lang="en-US" sz="2200" dirty="0" err="1" smtClean="0"/>
              <a:t>земље</a:t>
            </a:r>
            <a:r>
              <a:rPr lang="en-US" sz="2200" dirty="0" smtClean="0"/>
              <a:t>, </a:t>
            </a:r>
            <a:r>
              <a:rPr lang="en-US" sz="2200" dirty="0" err="1" smtClean="0"/>
              <a:t>највећим</a:t>
            </a:r>
            <a:r>
              <a:rPr lang="en-US" sz="2200" dirty="0" smtClean="0"/>
              <a:t> </a:t>
            </a:r>
            <a:r>
              <a:rPr lang="en-US" sz="2200" dirty="0" err="1" smtClean="0"/>
              <a:t>делом</a:t>
            </a:r>
            <a:r>
              <a:rPr lang="en-US" sz="2200" dirty="0" smtClean="0"/>
              <a:t> </a:t>
            </a:r>
            <a:r>
              <a:rPr lang="en-US" sz="2200" dirty="0" err="1" smtClean="0"/>
              <a:t>запуштена</a:t>
            </a:r>
            <a:r>
              <a:rPr lang="en-US" sz="2200" dirty="0" smtClean="0"/>
              <a:t> </a:t>
            </a:r>
            <a:r>
              <a:rPr lang="en-US" sz="2200" dirty="0" err="1" smtClean="0"/>
              <a:t>су</a:t>
            </a:r>
            <a:r>
              <a:rPr lang="en-US" sz="2200" dirty="0" smtClean="0"/>
              <a:t> и </a:t>
            </a:r>
            <a:r>
              <a:rPr lang="en-US" sz="2200" dirty="0" err="1" smtClean="0"/>
              <a:t>уништена</a:t>
            </a:r>
            <a:r>
              <a:rPr lang="en-US" sz="2200" dirty="0" smtClean="0"/>
              <a:t>; </a:t>
            </a:r>
            <a:r>
              <a:rPr lang="en-US" sz="2200" dirty="0" err="1" smtClean="0"/>
              <a:t>од</a:t>
            </a:r>
            <a:r>
              <a:rPr lang="en-US" sz="2200" dirty="0" smtClean="0"/>
              <a:t> </a:t>
            </a:r>
            <a:r>
              <a:rPr lang="en-US" sz="2200" dirty="0" err="1" smtClean="0"/>
              <a:t>Косовва</a:t>
            </a:r>
            <a:r>
              <a:rPr lang="en-US" sz="2200" dirty="0" smtClean="0"/>
              <a:t>, </a:t>
            </a:r>
            <a:r>
              <a:rPr lang="en-US" sz="2200" dirty="0" err="1" smtClean="0"/>
              <a:t>дуж</a:t>
            </a:r>
            <a:r>
              <a:rPr lang="en-US" sz="2200" dirty="0" smtClean="0"/>
              <a:t> </a:t>
            </a:r>
            <a:r>
              <a:rPr lang="en-US" sz="2200" dirty="0" err="1" smtClean="0"/>
              <a:t>Албаније</a:t>
            </a:r>
            <a:r>
              <a:rPr lang="en-US" sz="2200" dirty="0" smtClean="0"/>
              <a:t>, </a:t>
            </a:r>
            <a:r>
              <a:rPr lang="en-US" sz="2200" dirty="0" err="1" smtClean="0"/>
              <a:t>по</a:t>
            </a:r>
            <a:r>
              <a:rPr lang="en-US" sz="2200" dirty="0" smtClean="0"/>
              <a:t> </a:t>
            </a:r>
            <a:r>
              <a:rPr lang="en-US" sz="2200" dirty="0" err="1" smtClean="0"/>
              <a:t>Македонији</a:t>
            </a:r>
            <a:r>
              <a:rPr lang="en-US" sz="2200" dirty="0" smtClean="0"/>
              <a:t> и </a:t>
            </a:r>
            <a:r>
              <a:rPr lang="en-US" sz="2200" dirty="0" err="1" smtClean="0"/>
              <a:t>Грчкој</a:t>
            </a:r>
            <a:r>
              <a:rPr lang="en-US" sz="2200" dirty="0" smtClean="0"/>
              <a:t>, </a:t>
            </a:r>
            <a:r>
              <a:rPr lang="en-US" sz="2200" dirty="0" err="1" smtClean="0"/>
              <a:t>подсетник</a:t>
            </a:r>
            <a:r>
              <a:rPr lang="en-US" sz="2200" dirty="0" smtClean="0"/>
              <a:t> </a:t>
            </a:r>
            <a:r>
              <a:rPr lang="en-US" sz="2200" dirty="0" err="1" smtClean="0"/>
              <a:t>су</a:t>
            </a:r>
            <a:r>
              <a:rPr lang="en-US" sz="2200" dirty="0" smtClean="0"/>
              <a:t> </a:t>
            </a:r>
            <a:r>
              <a:rPr lang="en-US" sz="2200" dirty="0" err="1" smtClean="0"/>
              <a:t>нама</a:t>
            </a:r>
            <a:r>
              <a:rPr lang="en-US" sz="2200" dirty="0" smtClean="0"/>
              <a:t> </a:t>
            </a:r>
            <a:r>
              <a:rPr lang="en-US" sz="2200" dirty="0" err="1" smtClean="0"/>
              <a:t>потомцима</a:t>
            </a:r>
            <a:r>
              <a:rPr lang="en-US" sz="2200" dirty="0" smtClean="0"/>
              <a:t> </a:t>
            </a:r>
            <a:r>
              <a:rPr lang="en-US" sz="2200" dirty="0" err="1" smtClean="0"/>
              <a:t>на</a:t>
            </a:r>
            <a:r>
              <a:rPr lang="en-US" sz="2200" dirty="0" smtClean="0"/>
              <a:t> </a:t>
            </a:r>
            <a:r>
              <a:rPr lang="en-US" sz="2200" dirty="0" err="1" smtClean="0"/>
              <a:t>страдање</a:t>
            </a:r>
            <a:r>
              <a:rPr lang="en-US" sz="2200" dirty="0" smtClean="0"/>
              <a:t> </a:t>
            </a:r>
            <a:r>
              <a:rPr lang="en-US" sz="2200" dirty="0" err="1" smtClean="0"/>
              <a:t>наших</a:t>
            </a:r>
            <a:r>
              <a:rPr lang="en-US" sz="2200" dirty="0" smtClean="0"/>
              <a:t> </a:t>
            </a:r>
            <a:r>
              <a:rPr lang="en-US" sz="2200" dirty="0" err="1" smtClean="0"/>
              <a:t>предака</a:t>
            </a:r>
            <a:r>
              <a:rPr lang="en-US" sz="2200" dirty="0" smtClean="0"/>
              <a:t>, </a:t>
            </a:r>
            <a:r>
              <a:rPr lang="en-US" sz="2200" dirty="0" err="1" smtClean="0"/>
              <a:t>њихову</a:t>
            </a:r>
            <a:r>
              <a:rPr lang="en-US" sz="2200" dirty="0" smtClean="0"/>
              <a:t> </a:t>
            </a:r>
            <a:r>
              <a:rPr lang="en-US" sz="2200" dirty="0" err="1" smtClean="0"/>
              <a:t>борбу</a:t>
            </a:r>
            <a:r>
              <a:rPr lang="en-US" sz="2200" dirty="0" smtClean="0"/>
              <a:t>, </a:t>
            </a:r>
            <a:r>
              <a:rPr lang="en-US" sz="2200" dirty="0" err="1" smtClean="0"/>
              <a:t>херојство</a:t>
            </a:r>
            <a:r>
              <a:rPr lang="en-US" sz="2200" dirty="0" smtClean="0"/>
              <a:t>, </a:t>
            </a:r>
            <a:r>
              <a:rPr lang="en-US" sz="2200" dirty="0" err="1" smtClean="0"/>
              <a:t>њихову</a:t>
            </a:r>
            <a:r>
              <a:rPr lang="en-US" sz="2200" dirty="0" smtClean="0"/>
              <a:t> </a:t>
            </a:r>
            <a:r>
              <a:rPr lang="en-US" sz="2200" dirty="0" err="1" smtClean="0"/>
              <a:t>веру</a:t>
            </a:r>
            <a:r>
              <a:rPr lang="en-US" sz="2200" dirty="0" smtClean="0"/>
              <a:t> и </a:t>
            </a:r>
            <a:r>
              <a:rPr lang="en-US" sz="2200" dirty="0" err="1" smtClean="0"/>
              <a:t>слвау</a:t>
            </a:r>
            <a:r>
              <a:rPr lang="en-US" sz="2200" dirty="0" smtClean="0"/>
              <a:t>. </a:t>
            </a:r>
            <a:r>
              <a:rPr lang="en-US" sz="2200" dirty="0" err="1" smtClean="0"/>
              <a:t>Пророчки</a:t>
            </a:r>
            <a:r>
              <a:rPr lang="en-US" sz="2200" dirty="0" smtClean="0"/>
              <a:t> </a:t>
            </a:r>
            <a:r>
              <a:rPr lang="en-US" sz="2200" dirty="0" err="1" smtClean="0"/>
              <a:t>делује</a:t>
            </a:r>
            <a:r>
              <a:rPr lang="en-US" sz="2200" dirty="0" smtClean="0"/>
              <a:t> </a:t>
            </a:r>
            <a:r>
              <a:rPr lang="en-US" sz="2200" dirty="0" err="1" smtClean="0"/>
              <a:t>натпис</a:t>
            </a:r>
            <a:r>
              <a:rPr lang="en-US" sz="2200" dirty="0" smtClean="0"/>
              <a:t> </a:t>
            </a:r>
            <a:r>
              <a:rPr lang="en-US" sz="2200" dirty="0" err="1" smtClean="0"/>
              <a:t>на</a:t>
            </a:r>
            <a:r>
              <a:rPr lang="en-US" sz="2200" dirty="0" smtClean="0"/>
              <a:t> </a:t>
            </a:r>
            <a:r>
              <a:rPr lang="en-US" sz="2200" dirty="0" err="1" smtClean="0"/>
              <a:t>плочи</a:t>
            </a:r>
            <a:r>
              <a:rPr lang="en-US" sz="2200" dirty="0" smtClean="0"/>
              <a:t>, </a:t>
            </a:r>
            <a:r>
              <a:rPr lang="en-US" sz="2200" dirty="0" err="1" smtClean="0"/>
              <a:t>коју</a:t>
            </a:r>
            <a:r>
              <a:rPr lang="en-US" sz="2200" dirty="0" smtClean="0"/>
              <a:t> </a:t>
            </a:r>
            <a:r>
              <a:rPr lang="en-US" sz="2200" dirty="0" err="1" smtClean="0"/>
              <a:t>су</a:t>
            </a:r>
            <a:r>
              <a:rPr lang="en-US" sz="2200" dirty="0" smtClean="0"/>
              <a:t> </a:t>
            </a:r>
            <a:r>
              <a:rPr lang="en-US" sz="2200" dirty="0" err="1" smtClean="0"/>
              <a:t>саградили</a:t>
            </a:r>
            <a:r>
              <a:rPr lang="en-US" sz="2200" dirty="0" smtClean="0"/>
              <a:t> </a:t>
            </a:r>
            <a:r>
              <a:rPr lang="en-US" sz="2200" dirty="0" err="1" smtClean="0"/>
              <a:t>војници</a:t>
            </a:r>
            <a:r>
              <a:rPr lang="en-US" sz="2200" dirty="0" smtClean="0"/>
              <a:t> </a:t>
            </a:r>
            <a:r>
              <a:rPr lang="en-US" sz="2200" dirty="0" err="1" smtClean="0"/>
              <a:t>Прве</a:t>
            </a:r>
            <a:r>
              <a:rPr lang="en-US" sz="2200" dirty="0" smtClean="0"/>
              <a:t> </a:t>
            </a:r>
            <a:r>
              <a:rPr lang="en-US" sz="2200" dirty="0" err="1" smtClean="0"/>
              <a:t>чете</a:t>
            </a:r>
            <a:r>
              <a:rPr lang="en-US" sz="2200" dirty="0" smtClean="0"/>
              <a:t> 2. </a:t>
            </a:r>
            <a:r>
              <a:rPr lang="en-US" sz="2200" dirty="0" err="1" smtClean="0"/>
              <a:t>Батаљона</a:t>
            </a:r>
            <a:r>
              <a:rPr lang="en-US" sz="2200" dirty="0" smtClean="0"/>
              <a:t> </a:t>
            </a:r>
            <a:r>
              <a:rPr lang="en-US" sz="2200" dirty="0" err="1" smtClean="0"/>
              <a:t>Четвртог</a:t>
            </a:r>
            <a:r>
              <a:rPr lang="en-US" sz="2200" dirty="0" smtClean="0"/>
              <a:t> </a:t>
            </a:r>
            <a:r>
              <a:rPr lang="en-US" sz="2200" dirty="0" err="1" smtClean="0"/>
              <a:t>пука</a:t>
            </a:r>
            <a:r>
              <a:rPr lang="en-US" sz="2200" dirty="0" smtClean="0"/>
              <a:t>, </a:t>
            </a:r>
            <a:r>
              <a:rPr lang="en-US" sz="2200" dirty="0" err="1" smtClean="0"/>
              <a:t>иза</a:t>
            </a:r>
            <a:r>
              <a:rPr lang="en-US" sz="2200" dirty="0" smtClean="0"/>
              <a:t> </a:t>
            </a:r>
            <a:r>
              <a:rPr lang="en-US" sz="2200" dirty="0" err="1" smtClean="0"/>
              <a:t>положаја</a:t>
            </a:r>
            <a:r>
              <a:rPr lang="en-US" sz="2200" dirty="0" smtClean="0"/>
              <a:t> „</a:t>
            </a:r>
            <a:r>
              <a:rPr lang="en-US" sz="2200" dirty="0" err="1" smtClean="0"/>
              <a:t>Милетина</a:t>
            </a:r>
            <a:r>
              <a:rPr lang="en-US" sz="2200" dirty="0" smtClean="0"/>
              <a:t> </a:t>
            </a:r>
            <a:r>
              <a:rPr lang="en-US" sz="2200" dirty="0" err="1" smtClean="0"/>
              <a:t>коса</a:t>
            </a:r>
            <a:r>
              <a:rPr lang="en-US" sz="2200" dirty="0" smtClean="0"/>
              <a:t>“ </a:t>
            </a:r>
            <a:r>
              <a:rPr lang="en-US" sz="2200" dirty="0" err="1" smtClean="0"/>
              <a:t>испод</a:t>
            </a:r>
            <a:r>
              <a:rPr lang="en-US" sz="2200" dirty="0" smtClean="0"/>
              <a:t> </a:t>
            </a:r>
            <a:r>
              <a:rPr lang="en-US" sz="2200" dirty="0" err="1" smtClean="0"/>
              <a:t>Кајмакчалана</a:t>
            </a:r>
            <a:r>
              <a:rPr lang="en-US" sz="2200" dirty="0" smtClean="0"/>
              <a:t> 1917 :</a:t>
            </a:r>
          </a:p>
          <a:p>
            <a:endParaRPr lang="en-US" dirty="0"/>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1143000"/>
          </a:xfrm>
        </p:spPr>
        <p:txBody>
          <a:bodyPr/>
          <a:lstStyle/>
          <a:p>
            <a:r>
              <a:rPr lang="sr-Cyrl-RS" dirty="0" smtClean="0"/>
              <a:t>Мојковачка битка</a:t>
            </a:r>
            <a:endParaRPr lang="en-US" dirty="0"/>
          </a:p>
        </p:txBody>
      </p:sp>
      <p:sp>
        <p:nvSpPr>
          <p:cNvPr id="3" name="Content Placeholder 2"/>
          <p:cNvSpPr>
            <a:spLocks noGrp="1"/>
          </p:cNvSpPr>
          <p:nvPr>
            <p:ph idx="1"/>
          </p:nvPr>
        </p:nvSpPr>
        <p:spPr>
          <a:xfrm>
            <a:off x="304800" y="1676400"/>
            <a:ext cx="7239000" cy="4846320"/>
          </a:xfrm>
        </p:spPr>
        <p:txBody>
          <a:bodyPr>
            <a:noAutofit/>
          </a:bodyPr>
          <a:lstStyle/>
          <a:p>
            <a:r>
              <a:rPr lang="sr-Cyrl-RS" sz="2000" dirty="0" smtClean="0"/>
              <a:t>Са сманњењем отпроа српске војске непријатељском притиску је све више била изложена Црна Гора. У јануару 1916 Црногорци остају усамљени на фронту. Аустроуграска армија је 5. јануара почела општи напад. У сектору Мојковца дошло је до сукоба са црногорском војском која је штитила одступницу остацима српске војске. Сердар Јанко Вукотић на Божић је наредио противофанзиву. У борби која је трајала од зоре до сумрака непријатеље је потучен и одбачен. Положаји између Берана и Андријевице, код Мојковца и на реци Тари, одржани су до 18. јануара пошто је претходно, 16 јануара, црногорска влада потписала безусловну капитулацију.</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172200"/>
            <a:ext cx="7239000" cy="457200"/>
          </a:xfrm>
        </p:spPr>
        <p:txBody>
          <a:bodyPr>
            <a:normAutofit lnSpcReduction="10000"/>
          </a:bodyPr>
          <a:lstStyle/>
          <a:p>
            <a:r>
              <a:rPr lang="sr-Cyrl-RS" dirty="0" smtClean="0"/>
              <a:t>Јуриш у Мојковачкој бици</a:t>
            </a:r>
            <a:endParaRPr lang="en-US" dirty="0"/>
          </a:p>
        </p:txBody>
      </p:sp>
      <p:pic>
        <p:nvPicPr>
          <p:cNvPr id="4" name="Picture 2" descr="http://i.ytimg.com/vi/Op4fDBsI85I/hqdefault.jpg"/>
          <p:cNvPicPr>
            <a:picLocks noChangeAspect="1" noChangeArrowheads="1"/>
          </p:cNvPicPr>
          <p:nvPr/>
        </p:nvPicPr>
        <p:blipFill>
          <a:blip r:embed="rId2" cstate="print"/>
          <a:srcRect/>
          <a:stretch>
            <a:fillRect/>
          </a:stretch>
        </p:blipFill>
        <p:spPr bwMode="auto">
          <a:xfrm>
            <a:off x="228600" y="228599"/>
            <a:ext cx="7696200" cy="577215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http://www.intermagazin.rs/wp-content/uploads/2014/04/srb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143000"/>
          </a:xfrm>
        </p:spPr>
        <p:txBody>
          <a:bodyPr/>
          <a:lstStyle/>
          <a:p>
            <a:pPr algn="ctr"/>
            <a:r>
              <a:rPr lang="sr-Cyrl-RS" dirty="0" smtClean="0"/>
              <a:t>На Крфу</a:t>
            </a:r>
            <a:endParaRPr lang="en-US" dirty="0"/>
          </a:p>
        </p:txBody>
      </p:sp>
      <p:sp>
        <p:nvSpPr>
          <p:cNvPr id="3" name="Content Placeholder 2"/>
          <p:cNvSpPr>
            <a:spLocks noGrp="1"/>
          </p:cNvSpPr>
          <p:nvPr>
            <p:ph idx="1"/>
          </p:nvPr>
        </p:nvSpPr>
        <p:spPr>
          <a:xfrm>
            <a:off x="533400" y="1143000"/>
            <a:ext cx="6705600" cy="2971800"/>
          </a:xfrm>
        </p:spPr>
        <p:txBody>
          <a:bodyPr>
            <a:normAutofit/>
          </a:bodyPr>
          <a:lstStyle/>
          <a:p>
            <a:r>
              <a:rPr lang="sr-Cyrl-RS" sz="2000" dirty="0" smtClean="0"/>
              <a:t>Евакуација српске војске на острво Крф преко Албаније започела је 6, јануара 1916. г. Много српских војника није стигло на острво спаса. Сахрањивани су у морским таласима. До 23. фебруара на Крф је пристигло 135. 000 српских војника. И поред лекарске неге на Крфу и Виду од исцрпљености умрло је још 10.000 војника.</a:t>
            </a:r>
          </a:p>
        </p:txBody>
      </p:sp>
      <p:pic>
        <p:nvPicPr>
          <p:cNvPr id="14338" name="Picture 2" descr="http://static.politika.co.rs/uploads/rubrike/55729/i/1/solun-velika.jpg"/>
          <p:cNvPicPr>
            <a:picLocks noChangeAspect="1" noChangeArrowheads="1"/>
          </p:cNvPicPr>
          <p:nvPr/>
        </p:nvPicPr>
        <p:blipFill>
          <a:blip r:embed="rId2" cstate="print"/>
          <a:srcRect/>
          <a:stretch>
            <a:fillRect/>
          </a:stretch>
        </p:blipFill>
        <p:spPr bwMode="auto">
          <a:xfrm>
            <a:off x="304800" y="3810000"/>
            <a:ext cx="4552950" cy="2619375"/>
          </a:xfrm>
          <a:prstGeom prst="rect">
            <a:avLst/>
          </a:prstGeom>
          <a:noFill/>
        </p:spPr>
      </p:pic>
      <p:pic>
        <p:nvPicPr>
          <p:cNvPr id="14344" name="Picture 8" descr="http://riznicasrpska.net/fotografije/Istorija/Ljudi_i_dogadjaji/Albanska_golgota_(Posle_prelaska_preko_Albanije_tezak_svega_27_kg.jpg"/>
          <p:cNvPicPr>
            <a:picLocks noChangeAspect="1" noChangeArrowheads="1"/>
          </p:cNvPicPr>
          <p:nvPr/>
        </p:nvPicPr>
        <p:blipFill>
          <a:blip r:embed="rId3" cstate="print"/>
          <a:srcRect t="3913" b="6088"/>
          <a:stretch>
            <a:fillRect/>
          </a:stretch>
        </p:blipFill>
        <p:spPr bwMode="auto">
          <a:xfrm>
            <a:off x="4953000" y="3352800"/>
            <a:ext cx="3114675" cy="3505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sr-Cyrl-RS" dirty="0" smtClean="0"/>
              <a:t>с</a:t>
            </a:r>
            <a:endParaRPr lang="en-US" dirty="0"/>
          </a:p>
        </p:txBody>
      </p:sp>
      <p:sp>
        <p:nvSpPr>
          <p:cNvPr id="7" name="Text Placeholder 6"/>
          <p:cNvSpPr>
            <a:spLocks noGrp="1"/>
          </p:cNvSpPr>
          <p:nvPr>
            <p:ph type="body" idx="1"/>
          </p:nvPr>
        </p:nvSpPr>
        <p:spPr>
          <a:xfrm>
            <a:off x="1066800" y="5486400"/>
            <a:ext cx="6255488" cy="1219200"/>
          </a:xfrm>
        </p:spPr>
        <p:txBody>
          <a:bodyPr/>
          <a:lstStyle/>
          <a:p>
            <a:r>
              <a:rPr lang="sr-Cyrl-RS" dirty="0" smtClean="0"/>
              <a:t>Српски војници умрли од глади  код Драча, Албанија, 1915. године</a:t>
            </a:r>
            <a:endParaRPr lang="en-US" dirty="0"/>
          </a:p>
        </p:txBody>
      </p:sp>
      <p:pic>
        <p:nvPicPr>
          <p:cNvPr id="4" name="Content Placeholder 3" descr="http://www.vesti-online.com/data/images/2014-02-12/391754_021320c1_f.jpg?ver=1392214717"/>
          <p:cNvPicPr>
            <a:picLocks noGrp="1"/>
          </p:cNvPicPr>
          <p:nvPr>
            <p:ph idx="4294967295"/>
          </p:nvPr>
        </p:nvPicPr>
        <p:blipFill>
          <a:blip r:embed="rId2" cstate="print"/>
          <a:srcRect/>
          <a:stretch>
            <a:fillRect/>
          </a:stretch>
        </p:blipFill>
        <p:spPr bwMode="auto">
          <a:xfrm>
            <a:off x="228600" y="304800"/>
            <a:ext cx="7620000"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88066" name="Picture 2" descr="http://static.panoramio.com/photos/large/26521046.jpg"/>
          <p:cNvPicPr>
            <a:picLocks noChangeAspect="1" noChangeArrowheads="1"/>
          </p:cNvPicPr>
          <p:nvPr/>
        </p:nvPicPr>
        <p:blipFill>
          <a:blip r:embed="rId2" cstate="print"/>
          <a:srcRect/>
          <a:stretch>
            <a:fillRect/>
          </a:stretch>
        </p:blipFill>
        <p:spPr bwMode="auto">
          <a:xfrm>
            <a:off x="0" y="1"/>
            <a:ext cx="93726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         кајмакчалан</a:t>
            </a:r>
            <a:endParaRPr lang="en-US" dirty="0"/>
          </a:p>
        </p:txBody>
      </p:sp>
      <p:sp>
        <p:nvSpPr>
          <p:cNvPr id="3" name="Content Placeholder 2"/>
          <p:cNvSpPr>
            <a:spLocks noGrp="1"/>
          </p:cNvSpPr>
          <p:nvPr>
            <p:ph idx="1"/>
          </p:nvPr>
        </p:nvSpPr>
        <p:spPr/>
        <p:txBody>
          <a:bodyPr>
            <a:noAutofit/>
          </a:bodyPr>
          <a:lstStyle/>
          <a:p>
            <a:r>
              <a:rPr lang="sr-Cyrl-RS" sz="2000" dirty="0" smtClean="0"/>
              <a:t> На Крфу је српска војска поново реоргнаизован, добро наоружана и поново припремљена за борбу. Већ од пролећа 1916. контигенти српске војске пребацују се на Солунски фронт. До лета је на полуострву Халкидики било преко 150.000 српских војника. Већ почетком септембра, после велике бугарске офанзиве, Прва српск армија покренута је према Горничеву, где је у тродневним борбама (од 14. до 17. септембра) потпуно потукла Бугаре. Тешке борбе водиле су се око врхова Кајмакчалана који је заузет 1. октобра. Линија фронта је померена и 17. новембра ослобођен је Битољ. Након тога Солунски фронт се стабилизовао</a:t>
            </a:r>
            <a:endParaRPr lang="en-US" sz="2000"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19800"/>
            <a:ext cx="7239000" cy="435936"/>
          </a:xfrm>
        </p:spPr>
        <p:txBody>
          <a:bodyPr>
            <a:normAutofit fontScale="92500" lnSpcReduction="10000"/>
          </a:bodyPr>
          <a:lstStyle/>
          <a:p>
            <a:pPr>
              <a:buNone/>
            </a:pPr>
            <a:r>
              <a:rPr lang="sr-Cyrl-RS" dirty="0" smtClean="0"/>
              <a:t>           Српски Војник на Кајмакчалану</a:t>
            </a:r>
            <a:endParaRPr lang="en-US" dirty="0"/>
          </a:p>
        </p:txBody>
      </p:sp>
      <p:pic>
        <p:nvPicPr>
          <p:cNvPr id="4" name="Picture 3" descr="http://www.panacomp.net/uploaded/nidze%20kajmakcalan/kajmakcalan-srpski-ratnik.jpg"/>
          <p:cNvPicPr/>
          <p:nvPr/>
        </p:nvPicPr>
        <p:blipFill>
          <a:blip r:embed="rId2" cstate="print"/>
          <a:srcRect/>
          <a:stretch>
            <a:fillRect/>
          </a:stretch>
        </p:blipFill>
        <p:spPr bwMode="auto">
          <a:xfrm>
            <a:off x="228600" y="304800"/>
            <a:ext cx="7620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143000"/>
          </a:xfrm>
        </p:spPr>
        <p:txBody>
          <a:bodyPr/>
          <a:lstStyle/>
          <a:p>
            <a:pPr algn="ctr"/>
            <a:r>
              <a:rPr lang="sr-Cyrl-RS" dirty="0" smtClean="0"/>
              <a:t>Прекретница рата</a:t>
            </a:r>
            <a:endParaRPr lang="en-US" dirty="0"/>
          </a:p>
        </p:txBody>
      </p:sp>
      <p:sp>
        <p:nvSpPr>
          <p:cNvPr id="3" name="Content Placeholder 2"/>
          <p:cNvSpPr>
            <a:spLocks noGrp="1"/>
          </p:cNvSpPr>
          <p:nvPr>
            <p:ph idx="1"/>
          </p:nvPr>
        </p:nvSpPr>
        <p:spPr/>
        <p:txBody>
          <a:bodyPr>
            <a:noAutofit/>
          </a:bodyPr>
          <a:lstStyle/>
          <a:p>
            <a:pPr>
              <a:buNone/>
            </a:pPr>
            <a:r>
              <a:rPr lang="sr-Cyrl-RS" sz="2400" dirty="0" smtClean="0"/>
              <a:t>    Услед развлачења снага на више фронтова, Немачкој је све више недостајало средстава за вођење дугог, исцрпљујућег рата. Априла 1917.године, уласком САД у рат, наступа прелом. Њихови материјални и људски потенцијали донеће одлучујућу превагу у рату-Ова година значајна је и због иступања Русије из рата. После доласка бољшевика на власт и разбуктавања грађанског рата. Иако је то у почетку Немачкој донело значајну предност, крајњи исход рата није се могао значајније изменити</a:t>
            </a:r>
            <a:r>
              <a:rPr lang="sr-Cyrl-RS" sz="2000" dirty="0" smtClean="0"/>
              <a:t>. </a:t>
            </a:r>
          </a:p>
          <a:p>
            <a:endParaRPr lang="sr-Cyrl-R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10200" y="4114800"/>
            <a:ext cx="2874498" cy="2057400"/>
          </a:xfrm>
        </p:spPr>
        <p:txBody>
          <a:bodyPr>
            <a:normAutofit fontScale="90000"/>
          </a:bodyPr>
          <a:lstStyle/>
          <a:p>
            <a:r>
              <a:rPr lang="sr-Cyrl-RS" dirty="0" smtClean="0">
                <a:solidFill>
                  <a:schemeClr val="bg1"/>
                </a:solidFill>
              </a:rPr>
              <a:t>Плакат је био истакнут у САД-у са апелом за помоћ Србији који је покренуо добровољце родољубе за ослобођење матице Србије</a:t>
            </a:r>
            <a:r>
              <a:rPr lang="en-US" dirty="0" smtClean="0">
                <a:solidFill>
                  <a:schemeClr val="bg1"/>
                </a:solidFill>
              </a:rPr>
              <a:t/>
            </a:r>
            <a:br>
              <a:rPr lang="en-US" dirty="0" smtClean="0">
                <a:solidFill>
                  <a:schemeClr val="bg1"/>
                </a:solidFill>
              </a:rPr>
            </a:br>
            <a:endParaRPr lang="en-US" dirty="0"/>
          </a:p>
        </p:txBody>
      </p:sp>
      <p:pic>
        <p:nvPicPr>
          <p:cNvPr id="7" name="Picture Placeholder 6" descr="http://upload.wikimedia.org/wikipedia/sr/7/77/SAVE_SERBIA.jpg"/>
          <p:cNvPicPr>
            <a:picLocks noGrp="1"/>
          </p:cNvPicPr>
          <p:nvPr>
            <p:ph type="pic" idx="1"/>
          </p:nvPr>
        </p:nvPicPr>
        <p:blipFill>
          <a:blip r:embed="rId2" cstate="print"/>
          <a:srcRect t="16214" b="16214"/>
          <a:stretch>
            <a:fillRect/>
          </a:stretch>
        </p:blipFill>
        <p:spPr bwMode="auto">
          <a:xfrm>
            <a:off x="304800" y="457200"/>
            <a:ext cx="4822718"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600" y="381000"/>
            <a:ext cx="6019800" cy="1631216"/>
          </a:xfrm>
          <a:prstGeom prst="rect">
            <a:avLst/>
          </a:prstGeom>
          <a:noFill/>
          <a:ln w="9525">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Минуће</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године</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векови</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ће</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проћи</a:t>
            </a:r>
            <a:endPar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Ал</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теби</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чесмице</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нико</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неће</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доћи</a:t>
            </a:r>
            <a:endPar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Ал</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доћ</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ће</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сени</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палих</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другова</a:t>
            </a:r>
            <a:endPar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Да</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с’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твојим</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жубором</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одјеком</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лугова</a:t>
            </a:r>
            <a:endPar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Певају</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славу</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српских</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 </a:t>
            </a:r>
            <a:r>
              <a:rPr kumimoji="0" lang="en-US" sz="2000" i="0" u="none" strike="noStrike" normalizeH="0" baseline="0" dirty="0" err="1"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пукова</a:t>
            </a:r>
            <a:r>
              <a:rPr kumimoji="0" lang="en-US" sz="2000" i="0" u="none" strike="noStrike" normalizeH="0" baseline="0" dirty="0" smtClean="0">
                <a:ln w="18415" cmpd="sng">
                  <a:solidFill>
                    <a:schemeClr val="tx1"/>
                  </a:solidFill>
                  <a:prstDash val="solid"/>
                </a:ln>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effectLst/>
              <a:latin typeface="Arial" pitchFamily="34" charset="0"/>
              <a:cs typeface="Arial" pitchFamily="34" charset="0"/>
            </a:endParaRPr>
          </a:p>
        </p:txBody>
      </p:sp>
      <p:cxnSp>
        <p:nvCxnSpPr>
          <p:cNvPr id="7" name="Straight Connector 6"/>
          <p:cNvCxnSpPr/>
          <p:nvPr/>
        </p:nvCxnSpPr>
        <p:spPr>
          <a:xfrm>
            <a:off x="4876800" y="6400800"/>
            <a:ext cx="28194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876800" y="5943600"/>
            <a:ext cx="2895600" cy="369332"/>
          </a:xfrm>
          <a:prstGeom prst="rect">
            <a:avLst/>
          </a:prstGeom>
          <a:noFill/>
        </p:spPr>
        <p:txBody>
          <a:bodyPr wrap="square" rtlCol="0">
            <a:spAutoFit/>
          </a:bodyPr>
          <a:lstStyle/>
          <a:p>
            <a:r>
              <a:rPr lang="sr-Cyrl-RS" dirty="0" smtClean="0"/>
              <a:t>Капела на Кајмакчалану</a:t>
            </a:r>
            <a:endParaRPr lang="en-US" dirty="0"/>
          </a:p>
        </p:txBody>
      </p:sp>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239000" cy="4846320"/>
          </a:xfrm>
        </p:spPr>
        <p:txBody>
          <a:bodyPr>
            <a:noAutofit/>
          </a:bodyPr>
          <a:lstStyle/>
          <a:p>
            <a:r>
              <a:rPr lang="sr-Cyrl-RS" sz="2400" dirty="0" smtClean="0"/>
              <a:t>На челу српске војске на Солунском фронту, почетком 1917. године, дошло је до промене после смрти начелника Генералштаба, војвода Радомира Путника. На његово место поставњен је војвода Живојин Мишић који је Прву армију препустио генералу Петру Бојовићу. </a:t>
            </a:r>
          </a:p>
          <a:p>
            <a:r>
              <a:rPr lang="sr-Cyrl-RS" sz="2400" dirty="0" smtClean="0"/>
              <a:t>На другој страни, у окупираној Србији, током фебруара и марта 1917. године избио је Топлички устанак изазван покушајем бугарских окупационих снага да спроведу мобилизацију у јужној Србији. Преко 20.000 људи, жена и деце настрадало је у његовом гашењу. </a:t>
            </a:r>
            <a:endParaRPr lang="en-US" sz="2400" dirty="0" smtClean="0"/>
          </a:p>
          <a:p>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Пробој солунског фронта</a:t>
            </a:r>
            <a:endParaRPr lang="en-US" dirty="0"/>
          </a:p>
        </p:txBody>
      </p:sp>
      <p:sp>
        <p:nvSpPr>
          <p:cNvPr id="3" name="Content Placeholder 2"/>
          <p:cNvSpPr>
            <a:spLocks noGrp="1"/>
          </p:cNvSpPr>
          <p:nvPr>
            <p:ph idx="1"/>
          </p:nvPr>
        </p:nvSpPr>
        <p:spPr/>
        <p:txBody>
          <a:bodyPr>
            <a:noAutofit/>
          </a:bodyPr>
          <a:lstStyle/>
          <a:p>
            <a:r>
              <a:rPr lang="sr-Cyrl-RS" sz="2000" dirty="0" smtClean="0"/>
              <a:t>После темељних припрема у лето 1918. године земље Антант су започеле сличне операције на свим фронтовима с циљем да принуде снаге централних сила на повалчење. Најпре је активиран Солунски фронт на коме је у јуну за команданта снага Антант постављен француски генерал Франш д’Епере. У рано јутро 14. септембра 1918. године, савезничка артиљерија је из свих расположивих оруђа отворила брзометну паљбу по положајима бугарских и аустроугарских трупа. Следећега дана Фронт је пробијн, расплет је отпочео, а час великог ратног преокрета и дуго сневане слободе куцнуо.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sr-Cyrl-RS" sz="2000" dirty="0" smtClean="0"/>
              <a:t>На делу фронта на којем су нападале српске армије за само 4 дана пробијрн је целокупан систем непријатељске одбране. До 25. септембра српске јединице су ослобдиле Скоље и Штип, што је условило капитулацију Бугарске. Продор је био незаустављив: брзо су ослобођени Врање, Ниш и Крушевац и, коначно, 1 новембра 1918.године Београд. </a:t>
            </a:r>
          </a:p>
          <a:p>
            <a:r>
              <a:rPr lang="sr-Cyrl-RS" sz="2000" dirty="0" smtClean="0"/>
              <a:t>Слично је било и на Западном фронту. Немци траже примирје, као и Аустро-угарска и Турска. Капитуалцијом Немачке, 11. Новембра 1918. године, Први светски рат је завршен. На мировној конференцији у Паризу, јануара 1919, победници су кројили нову мапу света. </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upload.wikimedia.org/wikipedia/sh/8/80/Protivtenkovska_baterija_Prve_proleterske_brigade_na_Sremskom_front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4846320"/>
          </a:xfrm>
        </p:spPr>
        <p:txBody>
          <a:bodyPr>
            <a:noAutofit/>
          </a:bodyPr>
          <a:lstStyle/>
          <a:p>
            <a:r>
              <a:rPr lang="sr-Cyrl-RS" sz="2400" dirty="0" smtClean="0"/>
              <a:t>Тако је завршено највеће страдање и једна од највећих епопеја у дотадашњој истроји српског народа. Србија је у ратовима провела шест година. У њих је ушла “по милоси Божијој” бранећи своју слободу и достојанство како је знала и умела, најчешће усамљена. Из њих је изашла исцрпљена, привредно разорена и са стравичним људским губицима. Своје страдање и крв уградила је у новостворену Краљевину срба хрвата и Словенаца.</a:t>
            </a:r>
          </a:p>
          <a:p>
            <a:r>
              <a:rPr lang="sr-Cyrl-RS" sz="2400" dirty="0" smtClean="0"/>
              <a:t>Страна 29. Краљ Александар </a:t>
            </a:r>
            <a:r>
              <a:rPr lang="en-US" sz="2400" dirty="0" smtClean="0"/>
              <a:t>I </a:t>
            </a:r>
            <a:r>
              <a:rPr lang="sr-Cyrl-RS" sz="2400" dirty="0" smtClean="0"/>
              <a:t>– наредба о демобилизацији</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Драгутин матић</a:t>
            </a:r>
            <a:endParaRPr lang="en-US" dirty="0"/>
          </a:p>
        </p:txBody>
      </p:sp>
      <p:pic>
        <p:nvPicPr>
          <p:cNvPr id="4" name="Content Placeholder 3" descr="http://www.vreme.co.rs/g/images/1195126_1914-1918%20-%20074-5.jpg"/>
          <p:cNvPicPr>
            <a:picLocks noGrp="1"/>
          </p:cNvPicPr>
          <p:nvPr>
            <p:ph idx="1"/>
          </p:nvPr>
        </p:nvPicPr>
        <p:blipFill>
          <a:blip r:embed="rId2" cstate="print"/>
          <a:srcRect/>
          <a:stretch>
            <a:fillRect/>
          </a:stretch>
        </p:blipFill>
        <p:spPr bwMode="auto">
          <a:xfrm>
            <a:off x="609600" y="1905000"/>
            <a:ext cx="731519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001000" cy="2895600"/>
          </a:xfrm>
        </p:spPr>
        <p:txBody>
          <a:bodyPr>
            <a:noAutofit/>
          </a:bodyPr>
          <a:lstStyle/>
          <a:p>
            <a:r>
              <a:rPr lang="sr-Cyrl-RS" sz="20000" dirty="0" smtClean="0"/>
              <a:t>  </a:t>
            </a:r>
            <a:r>
              <a:rPr lang="en-US" sz="20000" dirty="0" smtClean="0"/>
              <a:t>K</a:t>
            </a:r>
            <a:r>
              <a:rPr lang="sr-Cyrl-RS" sz="20000" dirty="0" smtClean="0"/>
              <a:t>р</a:t>
            </a:r>
            <a:r>
              <a:rPr lang="en-US" sz="20000" dirty="0" smtClean="0"/>
              <a:t>a</a:t>
            </a:r>
            <a:r>
              <a:rPr lang="sr-Cyrl-RS" sz="20000" dirty="0" smtClean="0"/>
              <a:t>ј</a:t>
            </a:r>
            <a:r>
              <a:rPr lang="en-US" sz="20000" dirty="0" smtClean="0"/>
              <a:t> </a:t>
            </a:r>
            <a:endParaRPr lang="en-US" sz="20000" dirty="0"/>
          </a:p>
        </p:txBody>
      </p:sp>
      <p:sp>
        <p:nvSpPr>
          <p:cNvPr id="3" name="Content Placeholder 2"/>
          <p:cNvSpPr>
            <a:spLocks noGrp="1"/>
          </p:cNvSpPr>
          <p:nvPr>
            <p:ph idx="1"/>
          </p:nvPr>
        </p:nvSpPr>
        <p:spPr>
          <a:xfrm>
            <a:off x="1524000" y="4343400"/>
            <a:ext cx="5562600" cy="752784"/>
          </a:xfrm>
        </p:spPr>
        <p:txBody>
          <a:bodyPr>
            <a:normAutofit/>
          </a:bodyPr>
          <a:lstStyle/>
          <a:p>
            <a:pPr>
              <a:buNone/>
            </a:pPr>
            <a:r>
              <a:rPr lang="sr-Cyrl-RS" dirty="0" smtClean="0"/>
              <a:t>Радила:Милена Марковић </a:t>
            </a:r>
            <a:r>
              <a:rPr lang="en-US" dirty="0" smtClean="0"/>
              <a:t>VIII1</a:t>
            </a:r>
            <a:endParaRPr lang="en-US" dirty="0"/>
          </a:p>
        </p:txBody>
      </p:sp>
    </p:spTree>
  </p:cSld>
  <p:clrMapOvr>
    <a:masterClrMapping/>
  </p:clrMapOvr>
  <p:transition spd="slow">
    <p:sndAc>
      <p:stSnd>
        <p:snd r:embed="rId2"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7239000" cy="1143000"/>
          </a:xfrm>
        </p:spPr>
        <p:txBody>
          <a:bodyPr/>
          <a:lstStyle/>
          <a:p>
            <a:pPr algn="ctr">
              <a:buClr>
                <a:schemeClr val="accent2">
                  <a:lumMod val="60000"/>
                  <a:lumOff val="40000"/>
                </a:schemeClr>
              </a:buClr>
            </a:pPr>
            <a:r>
              <a:rPr lang="sr-Cyrl-RS" dirty="0" smtClean="0">
                <a:solidFill>
                  <a:schemeClr val="tx1"/>
                </a:solidFill>
                <a:effectLst>
                  <a:reflection blurRad="6350" stA="55000" endA="300" endPos="45500" dir="5400000" sy="-100000" algn="bl" rotWithShape="0"/>
                </a:effectLst>
              </a:rPr>
              <a:t>ПРЕ РАТА</a:t>
            </a:r>
            <a:endParaRPr lang="en-US" dirty="0">
              <a:solidFill>
                <a:schemeClr val="tx1"/>
              </a:solidFill>
              <a:effectLst>
                <a:reflection blurRad="6350" stA="55000" endA="300" endPos="45500" dir="5400000" sy="-100000" algn="bl" rotWithShape="0"/>
              </a:effectLst>
            </a:endParaRPr>
          </a:p>
        </p:txBody>
      </p:sp>
      <p:sp>
        <p:nvSpPr>
          <p:cNvPr id="9" name="Content Placeholder 8"/>
          <p:cNvSpPr>
            <a:spLocks noGrp="1"/>
          </p:cNvSpPr>
          <p:nvPr>
            <p:ph idx="1"/>
          </p:nvPr>
        </p:nvSpPr>
        <p:spPr>
          <a:xfrm>
            <a:off x="152400" y="1371600"/>
            <a:ext cx="7239000" cy="4846320"/>
          </a:xfrm>
        </p:spPr>
        <p:txBody>
          <a:bodyPr>
            <a:normAutofit/>
          </a:bodyPr>
          <a:lstStyle/>
          <a:p>
            <a:pPr>
              <a:buClr>
                <a:schemeClr val="tx1"/>
              </a:buClr>
              <a:buFont typeface="Wingdings 2" pitchFamily="18" charset="2"/>
              <a:buChar char="g"/>
            </a:pPr>
            <a:r>
              <a:rPr lang="sr-Cyrl-RS" sz="2000" dirty="0" smtClean="0"/>
              <a:t> Завршен је други балкански рат. Мир је био у Букурешту 1913. године. Србија је задржала своје освојене територије:Вардарску Македонију,Косово,део Метохије и Рашку област.Црна Гора стекла је део Метохије,Рашке и области Васојевића.Грчка је добија део Тракије и Егејску Македонију,Епир и још нека острва. Турска је вратила део Тракије са  Једреном,а Румунија је добила Добруџу.Бугарској</a:t>
            </a:r>
            <a:r>
              <a:rPr lang="en-US" sz="2000" dirty="0" smtClean="0"/>
              <a:t> </a:t>
            </a:r>
            <a:r>
              <a:rPr lang="sr-Cyrl-RS" sz="2000" dirty="0" smtClean="0"/>
              <a:t>је остао део Тракије и</a:t>
            </a:r>
            <a:r>
              <a:rPr lang="en-US" sz="2000" dirty="0" smtClean="0"/>
              <a:t> </a:t>
            </a:r>
            <a:r>
              <a:rPr lang="sr-Cyrl-RS" sz="2000" dirty="0" smtClean="0"/>
              <a:t>Пиринска Македонија.</a:t>
            </a:r>
          </a:p>
        </p:txBody>
      </p:sp>
      <p:pic>
        <p:nvPicPr>
          <p:cNvPr id="27654" name="Picture 6" descr="http://i137.photobucket.com/albums/q236/wulfan/mape%20granica/1914poslijedrugogbalkanskograta.png"/>
          <p:cNvPicPr>
            <a:picLocks noChangeAspect="1" noChangeArrowheads="1"/>
          </p:cNvPicPr>
          <p:nvPr/>
        </p:nvPicPr>
        <p:blipFill>
          <a:blip r:embed="rId2" cstate="print"/>
          <a:srcRect/>
          <a:stretch>
            <a:fillRect/>
          </a:stretch>
        </p:blipFill>
        <p:spPr bwMode="auto">
          <a:xfrm>
            <a:off x="4178738" y="4419600"/>
            <a:ext cx="4965261" cy="2438399"/>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4648200"/>
            <a:ext cx="2286000" cy="646331"/>
          </a:xfrm>
          <a:prstGeom prst="rect">
            <a:avLst/>
          </a:prstGeom>
          <a:noFill/>
        </p:spPr>
        <p:txBody>
          <a:bodyPr wrap="square" rtlCol="0">
            <a:spAutoFit/>
          </a:bodyPr>
          <a:lstStyle/>
          <a:p>
            <a:r>
              <a:rPr lang="sr-Cyrl-RS" dirty="0" smtClean="0"/>
              <a:t>Карта Балкана пред рат </a:t>
            </a:r>
            <a:endParaRPr lang="en-US" dirty="0"/>
          </a:p>
        </p:txBody>
      </p:sp>
      <p:cxnSp>
        <p:nvCxnSpPr>
          <p:cNvPr id="7" name="Straight Arrow Connector 6"/>
          <p:cNvCxnSpPr/>
          <p:nvPr/>
        </p:nvCxnSpPr>
        <p:spPr>
          <a:xfrm>
            <a:off x="2286000" y="5105400"/>
            <a:ext cx="11430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7654"/>
                                        </p:tgtEl>
                                        <p:attrNameLst>
                                          <p:attrName>style.visibility</p:attrName>
                                        </p:attrNameLst>
                                      </p:cBhvr>
                                      <p:to>
                                        <p:strVal val="visible"/>
                                      </p:to>
                                    </p:set>
                                    <p:anim calcmode="lin" valueType="num">
                                      <p:cBhvr>
                                        <p:cTn id="21" dur="1000" fill="hold"/>
                                        <p:tgtEl>
                                          <p:spTgt spid="27654"/>
                                        </p:tgtEl>
                                        <p:attrNameLst>
                                          <p:attrName>ppt_x</p:attrName>
                                        </p:attrNameLst>
                                      </p:cBhvr>
                                      <p:tavLst>
                                        <p:tav tm="0">
                                          <p:val>
                                            <p:strVal val="#ppt_x-.2"/>
                                          </p:val>
                                        </p:tav>
                                        <p:tav tm="100000">
                                          <p:val>
                                            <p:strVal val="#ppt_x"/>
                                          </p:val>
                                        </p:tav>
                                      </p:tavLst>
                                    </p:anim>
                                    <p:anim calcmode="lin" valueType="num">
                                      <p:cBhvr>
                                        <p:cTn id="22" dur="1000" fill="hold"/>
                                        <p:tgtEl>
                                          <p:spTgt spid="2765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457200"/>
            <a:ext cx="9144000" cy="3657600"/>
          </a:xfrm>
        </p:spPr>
        <p:txBody>
          <a:bodyPr>
            <a:normAutofit lnSpcReduction="10000"/>
          </a:bodyPr>
          <a:lstStyle/>
          <a:p>
            <a:pPr>
              <a:buClr>
                <a:schemeClr val="tx1"/>
              </a:buClr>
              <a:buNone/>
            </a:pPr>
            <a:r>
              <a:rPr lang="sr-Cyrl-RS" dirty="0" smtClean="0">
                <a:solidFill>
                  <a:schemeClr val="accent1">
                    <a:lumMod val="75000"/>
                  </a:schemeClr>
                </a:solidFill>
              </a:rPr>
              <a:t>        </a:t>
            </a:r>
            <a:endParaRPr lang="sr-Cyrl-RS" dirty="0" smtClean="0">
              <a:solidFill>
                <a:schemeClr val="tx1">
                  <a:lumMod val="95000"/>
                  <a:lumOff val="5000"/>
                </a:schemeClr>
              </a:solidFill>
            </a:endParaRPr>
          </a:p>
          <a:p>
            <a:pPr>
              <a:buClr>
                <a:schemeClr val="tx1"/>
              </a:buClr>
              <a:buNone/>
            </a:pPr>
            <a:endParaRPr lang="sr-Cyrl-RS" dirty="0" smtClean="0">
              <a:solidFill>
                <a:schemeClr val="tx1">
                  <a:lumMod val="95000"/>
                  <a:lumOff val="5000"/>
                </a:schemeClr>
              </a:solidFill>
            </a:endParaRPr>
          </a:p>
          <a:p>
            <a:pPr>
              <a:buClr>
                <a:schemeClr val="tx1"/>
              </a:buClr>
              <a:buNone/>
            </a:pPr>
            <a:endParaRPr lang="sr-Cyrl-RS" dirty="0" smtClean="0">
              <a:solidFill>
                <a:schemeClr val="tx1">
                  <a:lumMod val="95000"/>
                  <a:lumOff val="5000"/>
                </a:schemeClr>
              </a:solidFill>
            </a:endParaRPr>
          </a:p>
          <a:p>
            <a:pPr>
              <a:buClr>
                <a:schemeClr val="tx1"/>
              </a:buClr>
              <a:buNone/>
            </a:pPr>
            <a:endParaRPr lang="sr-Cyrl-RS" dirty="0" smtClean="0">
              <a:solidFill>
                <a:schemeClr val="tx1">
                  <a:lumMod val="95000"/>
                  <a:lumOff val="5000"/>
                </a:schemeClr>
              </a:solidFill>
            </a:endParaRPr>
          </a:p>
          <a:p>
            <a:pPr>
              <a:buClr>
                <a:schemeClr val="bg1"/>
              </a:buClr>
              <a:buNone/>
            </a:pPr>
            <a:r>
              <a:rPr lang="sr-Cyrl-RS" dirty="0" smtClean="0">
                <a:solidFill>
                  <a:schemeClr val="tx1">
                    <a:lumMod val="95000"/>
                    <a:lumOff val="5000"/>
                  </a:schemeClr>
                </a:solidFill>
              </a:rPr>
              <a:t>     Немачка                                              Француска</a:t>
            </a:r>
          </a:p>
          <a:p>
            <a:pPr>
              <a:buClr>
                <a:schemeClr val="bg1"/>
              </a:buClr>
              <a:buNone/>
            </a:pPr>
            <a:r>
              <a:rPr lang="sr-Cyrl-RS" dirty="0" smtClean="0">
                <a:solidFill>
                  <a:schemeClr val="tx1">
                    <a:lumMod val="95000"/>
                    <a:lumOff val="5000"/>
                  </a:schemeClr>
                </a:solidFill>
              </a:rPr>
              <a:t>     Аустро-Угарска                                   Енглеска</a:t>
            </a:r>
          </a:p>
          <a:p>
            <a:pPr>
              <a:buClr>
                <a:schemeClr val="bg1"/>
              </a:buClr>
              <a:buNone/>
            </a:pPr>
            <a:r>
              <a:rPr lang="sr-Cyrl-RS" dirty="0" smtClean="0">
                <a:solidFill>
                  <a:schemeClr val="tx1">
                    <a:lumMod val="95000"/>
                    <a:lumOff val="5000"/>
                  </a:schemeClr>
                </a:solidFill>
              </a:rPr>
              <a:t>     Италија до 1915                                  Русија</a:t>
            </a:r>
          </a:p>
          <a:p>
            <a:pPr>
              <a:buClr>
                <a:schemeClr val="bg1"/>
              </a:buClr>
              <a:buNone/>
            </a:pPr>
            <a:r>
              <a:rPr lang="sr-Cyrl-RS" sz="2000" dirty="0" smtClean="0">
                <a:solidFill>
                  <a:schemeClr val="tx1">
                    <a:lumMod val="95000"/>
                    <a:lumOff val="5000"/>
                  </a:schemeClr>
                </a:solidFill>
              </a:rPr>
              <a:t>    </a:t>
            </a:r>
          </a:p>
        </p:txBody>
      </p:sp>
      <p:cxnSp>
        <p:nvCxnSpPr>
          <p:cNvPr id="7" name="Straight Arrow Connector 6"/>
          <p:cNvCxnSpPr/>
          <p:nvPr/>
        </p:nvCxnSpPr>
        <p:spPr>
          <a:xfrm flipH="1">
            <a:off x="2362200" y="685800"/>
            <a:ext cx="6858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410200" y="685800"/>
            <a:ext cx="6096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96000" y="1219200"/>
            <a:ext cx="2438400" cy="646331"/>
          </a:xfrm>
          <a:prstGeom prst="rect">
            <a:avLst/>
          </a:prstGeom>
          <a:noFill/>
        </p:spPr>
        <p:txBody>
          <a:bodyPr wrap="square" rtlCol="0">
            <a:spAutoFit/>
          </a:bodyPr>
          <a:lstStyle/>
          <a:p>
            <a:r>
              <a:rPr lang="sr-Cyrl-R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Антанта</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304800" y="838200"/>
            <a:ext cx="2057400" cy="1200329"/>
          </a:xfrm>
          <a:prstGeom prst="rect">
            <a:avLst/>
          </a:prstGeom>
          <a:noFill/>
        </p:spPr>
        <p:txBody>
          <a:bodyPr wrap="square" rtlCol="0">
            <a:spAutoFit/>
          </a:bodyPr>
          <a:lstStyle/>
          <a:p>
            <a:r>
              <a:rPr lang="sr-Cyrl-R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Савез Централних сила</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7" name="Straight Connector 16"/>
          <p:cNvCxnSpPr/>
          <p:nvPr/>
        </p:nvCxnSpPr>
        <p:spPr>
          <a:xfrm>
            <a:off x="6019800" y="2057400"/>
            <a:ext cx="27432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81000" y="2057400"/>
            <a:ext cx="2743200" cy="0"/>
          </a:xfrm>
          <a:prstGeom prst="line">
            <a:avLst/>
          </a:prstGeom>
        </p:spPr>
        <p:style>
          <a:lnRef idx="1">
            <a:schemeClr val="dk1"/>
          </a:lnRef>
          <a:fillRef idx="0">
            <a:schemeClr val="dk1"/>
          </a:fillRef>
          <a:effectRef idx="0">
            <a:schemeClr val="dk1"/>
          </a:effectRef>
          <a:fontRef idx="minor">
            <a:schemeClr val="tx1"/>
          </a:fontRef>
        </p:style>
      </p:cxnSp>
      <p:sp>
        <p:nvSpPr>
          <p:cNvPr id="21" name="Isosceles Triangle 20"/>
          <p:cNvSpPr/>
          <p:nvPr/>
        </p:nvSpPr>
        <p:spPr>
          <a:xfrm>
            <a:off x="228600" y="3124200"/>
            <a:ext cx="228600" cy="228600"/>
          </a:xfrm>
          <a:prstGeom prst="triangl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22" name="Isosceles Triangle 21"/>
          <p:cNvSpPr/>
          <p:nvPr/>
        </p:nvSpPr>
        <p:spPr>
          <a:xfrm>
            <a:off x="6019800" y="2209800"/>
            <a:ext cx="228600" cy="228600"/>
          </a:xfrm>
          <a:prstGeom prst="triangl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23" name="Isosceles Triangle 22"/>
          <p:cNvSpPr/>
          <p:nvPr/>
        </p:nvSpPr>
        <p:spPr>
          <a:xfrm>
            <a:off x="228600" y="2667000"/>
            <a:ext cx="228600" cy="228600"/>
          </a:xfrm>
          <a:prstGeom prst="triangl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24" name="Isosceles Triangle 23"/>
          <p:cNvSpPr/>
          <p:nvPr/>
        </p:nvSpPr>
        <p:spPr>
          <a:xfrm>
            <a:off x="6019800" y="2743200"/>
            <a:ext cx="228600" cy="228600"/>
          </a:xfrm>
          <a:prstGeom prst="triangl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25" name="Isosceles Triangle 24"/>
          <p:cNvSpPr/>
          <p:nvPr/>
        </p:nvSpPr>
        <p:spPr>
          <a:xfrm>
            <a:off x="6019800" y="3200400"/>
            <a:ext cx="228600" cy="228600"/>
          </a:xfrm>
          <a:prstGeom prst="triangl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27" name="Isosceles Triangle 26"/>
          <p:cNvSpPr/>
          <p:nvPr/>
        </p:nvSpPr>
        <p:spPr>
          <a:xfrm>
            <a:off x="228600" y="2209800"/>
            <a:ext cx="228600" cy="228600"/>
          </a:xfrm>
          <a:prstGeom prst="triangl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pic>
        <p:nvPicPr>
          <p:cNvPr id="19" name="Picture 2" descr="http://upload.wikimedia.org/wikipedia/commons/thumb/f/f4/Europe_1914.png/350px-Europe_1914.png"/>
          <p:cNvPicPr>
            <a:picLocks noChangeAspect="1" noChangeArrowheads="1"/>
          </p:cNvPicPr>
          <p:nvPr/>
        </p:nvPicPr>
        <p:blipFill>
          <a:blip r:embed="rId2" cstate="print"/>
          <a:srcRect/>
          <a:stretch>
            <a:fillRect/>
          </a:stretch>
        </p:blipFill>
        <p:spPr bwMode="auto">
          <a:xfrm>
            <a:off x="7010400" y="381000"/>
            <a:ext cx="1066800" cy="755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1295400" y="228600"/>
            <a:ext cx="5715000" cy="400110"/>
          </a:xfrm>
          <a:prstGeom prst="rect">
            <a:avLst/>
          </a:prstGeom>
          <a:noFill/>
        </p:spPr>
        <p:txBody>
          <a:bodyPr wrap="square" rtlCol="0">
            <a:spAutoFit/>
          </a:bodyPr>
          <a:lstStyle/>
          <a:p>
            <a:r>
              <a:rPr lang="sr-Cyrl-RS" sz="2000" dirty="0" smtClean="0">
                <a:solidFill>
                  <a:schemeClr val="tx1">
                    <a:lumMod val="95000"/>
                    <a:lumOff val="5000"/>
                  </a:schemeClr>
                </a:solidFill>
              </a:rPr>
              <a:t>Постојала су два блока односно савеза</a:t>
            </a:r>
            <a:endParaRPr lang="en-US" sz="2000" dirty="0"/>
          </a:p>
        </p:txBody>
      </p:sp>
      <p:sp>
        <p:nvSpPr>
          <p:cNvPr id="26" name="TextBox 25"/>
          <p:cNvSpPr txBox="1"/>
          <p:nvPr/>
        </p:nvSpPr>
        <p:spPr>
          <a:xfrm>
            <a:off x="381000" y="4191000"/>
            <a:ext cx="7315200" cy="2246769"/>
          </a:xfrm>
          <a:prstGeom prst="rect">
            <a:avLst/>
          </a:prstGeom>
          <a:noFill/>
        </p:spPr>
        <p:txBody>
          <a:bodyPr wrap="square" rtlCol="0">
            <a:spAutoFit/>
          </a:bodyPr>
          <a:lstStyle/>
          <a:p>
            <a:r>
              <a:rPr lang="sr-Cyrl-RS" sz="2000" dirty="0" smtClean="0">
                <a:solidFill>
                  <a:schemeClr val="tx1">
                    <a:lumMod val="95000"/>
                    <a:lumOff val="5000"/>
                  </a:schemeClr>
                </a:solidFill>
              </a:rPr>
              <a:t> По Лондонском уговору 26.априла </a:t>
            </a:r>
            <a:r>
              <a:rPr lang="ru-RU" sz="2000" dirty="0" smtClean="0">
                <a:solidFill>
                  <a:schemeClr val="tx1">
                    <a:lumMod val="95000"/>
                    <a:lumOff val="5000"/>
                  </a:schemeClr>
                </a:solidFill>
              </a:rPr>
              <a:t> било је предвиђено да Италија</a:t>
            </a:r>
            <a:r>
              <a:rPr lang="sr-Cyrl-RS" sz="2000" dirty="0" smtClean="0">
                <a:solidFill>
                  <a:schemeClr val="tx1">
                    <a:lumMod val="95000"/>
                    <a:lumOff val="5000"/>
                  </a:schemeClr>
                </a:solidFill>
              </a:rPr>
              <a:t> </a:t>
            </a:r>
            <a:r>
              <a:rPr lang="ru-RU" sz="2000" dirty="0" smtClean="0">
                <a:solidFill>
                  <a:schemeClr val="tx1">
                    <a:lumMod val="95000"/>
                    <a:lumOff val="5000"/>
                  </a:schemeClr>
                </a:solidFill>
              </a:rPr>
              <a:t>добије покрајину Далмацијуу са њеним тадашњим административним границама - до рта Плоча, са највећим делом острва . Савезу Антанте</a:t>
            </a:r>
            <a:r>
              <a:rPr lang="sr-Cyrl-RS" sz="2000" dirty="0" smtClean="0">
                <a:solidFill>
                  <a:schemeClr val="tx1">
                    <a:lumMod val="95000"/>
                    <a:lumOff val="5000"/>
                  </a:schemeClr>
                </a:solidFill>
              </a:rPr>
              <a:t> </a:t>
            </a:r>
            <a:r>
              <a:rPr lang="ru-RU" sz="2000" dirty="0" smtClean="0">
                <a:solidFill>
                  <a:schemeClr val="tx1">
                    <a:lumMod val="95000"/>
                    <a:lumOff val="5000"/>
                  </a:schemeClr>
                </a:solidFill>
              </a:rPr>
              <a:t>придружиле су се:  Србија, Црна Гора, Белгија, Јапан(1914), Италија, Румунија, Португал(1916), САД и Грчка(1917). Док су се Централним силама придружиле Бугарска(1915) и Турска(1914).</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decel="50000" fill="hold">
                                          <p:stCondLst>
                                            <p:cond delay="0"/>
                                          </p:stCondLst>
                                        </p:cTn>
                                        <p:tgtEl>
                                          <p:spTgt spid="2">
                                            <p:txEl>
                                              <p:pRg st="5" end="5"/>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5" end="5"/>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5" end="5"/>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5" end="5"/>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5" end="5"/>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5" end="5"/>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decel="50000" fill="hold">
                                          <p:stCondLst>
                                            <p:cond delay="0"/>
                                          </p:stCondLst>
                                        </p:cTn>
                                        <p:tgtEl>
                                          <p:spTgt spid="2">
                                            <p:txEl>
                                              <p:pRg st="6" end="6"/>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6" end="6"/>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6" end="6"/>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6" end="6"/>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6" end="6"/>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6" end="6"/>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upload.wikimedia.org/wikipedia/commons/4/4c/Franz_ferdinand.jpg"/>
          <p:cNvPicPr>
            <a:picLocks noChangeAspect="1" noChangeArrowheads="1"/>
          </p:cNvPicPr>
          <p:nvPr/>
        </p:nvPicPr>
        <p:blipFill>
          <a:blip r:embed="rId2" cstate="print"/>
          <a:srcRect/>
          <a:stretch>
            <a:fillRect/>
          </a:stretch>
        </p:blipFill>
        <p:spPr bwMode="auto">
          <a:xfrm>
            <a:off x="8001000" y="5105400"/>
            <a:ext cx="1143000" cy="1398409"/>
          </a:xfrm>
          <a:prstGeom prst="rect">
            <a:avLst/>
          </a:prstGeom>
          <a:noFill/>
        </p:spPr>
      </p:pic>
      <p:pic>
        <p:nvPicPr>
          <p:cNvPr id="5" name="Picture 2" descr="http://www.o-4os.ce.edus.si/gradiva/zgo/1-svetovna-vojna/foto/antanta_centralne.jpg"/>
          <p:cNvPicPr>
            <a:picLocks noChangeAspect="1" noChangeArrowheads="1"/>
          </p:cNvPicPr>
          <p:nvPr/>
        </p:nvPicPr>
        <p:blipFill>
          <a:blip r:embed="rId3" cstate="print"/>
          <a:srcRect/>
          <a:stretch>
            <a:fillRect/>
          </a:stretch>
        </p:blipFill>
        <p:spPr bwMode="auto">
          <a:xfrm>
            <a:off x="0" y="-1831"/>
            <a:ext cx="9144000" cy="68598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762000"/>
            <a:ext cx="6255488" cy="1362075"/>
          </a:xfrm>
        </p:spPr>
        <p:txBody>
          <a:bodyPr/>
          <a:lstStyle/>
          <a:p>
            <a:pPr algn="ctr"/>
            <a:r>
              <a:rPr lang="sr-Cyrl-RS" dirty="0" smtClean="0"/>
              <a:t>Узроци рата</a:t>
            </a:r>
            <a:endParaRPr lang="en-US" dirty="0"/>
          </a:p>
        </p:txBody>
      </p:sp>
      <p:sp>
        <p:nvSpPr>
          <p:cNvPr id="9" name="Text Placeholder 8"/>
          <p:cNvSpPr>
            <a:spLocks noGrp="1"/>
          </p:cNvSpPr>
          <p:nvPr>
            <p:ph type="body" idx="1"/>
          </p:nvPr>
        </p:nvSpPr>
        <p:spPr>
          <a:xfrm>
            <a:off x="685800" y="1371600"/>
            <a:ext cx="6781800" cy="4876800"/>
          </a:xfrm>
        </p:spPr>
        <p:txBody>
          <a:bodyPr>
            <a:normAutofit fontScale="92500" lnSpcReduction="10000"/>
          </a:bodyPr>
          <a:lstStyle/>
          <a:p>
            <a:pPr algn="l"/>
            <a:r>
              <a:rPr lang="sr-Cyrl-RS" dirty="0" smtClean="0"/>
              <a:t>Узроци Првог светског рата налазе се у развоју међународних односа на крају 19. и почетком 20. века. После уједињења 1871. године Немачко царство је привредно и политички значајно ојачало, а његов милитаристички војни врх,иза кога је стајао крупни капитал,тражио је нову прерасподелу сфера утицаја. Немачка је била усмерена ка истоку првенствено на територије Турске и на север Африке.Аустро-Уграска монархија била је изузетно ослабљена али имала је јаку жељу да буде утицајна сила.Она је била заинтересована за Солун излаз на Егјско море,али и за земље Балкана. Немачка и Аустро-Уграска склопиле су 1879. године савез којем се 1882. године прикључила Италија,која је желела северни део Африке и приобаље Јадранског мора. Тако је настао Свез централних сила или Тројна Алијанса. Док Антанта која је настала 1907. није била за промену стања.</a:t>
            </a:r>
          </a:p>
        </p:txBody>
      </p:sp>
      <p:pic>
        <p:nvPicPr>
          <p:cNvPr id="7" name="Picture Placeholder 6" descr="Oto fon B.jpg"/>
          <p:cNvPicPr>
            <a:picLocks noGrp="1" noChangeAspect="1"/>
          </p:cNvPicPr>
          <p:nvPr>
            <p:ph type="pic" idx="4294967295"/>
          </p:nvPr>
        </p:nvPicPr>
        <p:blipFill>
          <a:blip r:embed="rId2" cstate="print"/>
          <a:srcRect l="7022" t="10520" b="10520"/>
          <a:stretch>
            <a:fillRect/>
          </a:stretch>
        </p:blipFill>
        <p:spPr>
          <a:xfrm>
            <a:off x="7924800" y="3810000"/>
            <a:ext cx="1219200" cy="1311275"/>
          </a:xfrm>
        </p:spPr>
      </p:pic>
      <p:pic>
        <p:nvPicPr>
          <p:cNvPr id="18434" name="Picture 2" descr="http://www.assassinationinfo.com/Assassinations/Franz_Ferdinand/images/franz_ferdinand.jpg"/>
          <p:cNvPicPr>
            <a:picLocks noChangeAspect="1" noChangeArrowheads="1"/>
          </p:cNvPicPr>
          <p:nvPr/>
        </p:nvPicPr>
        <p:blipFill>
          <a:blip r:embed="rId3" cstate="print"/>
          <a:srcRect b="13589"/>
          <a:stretch>
            <a:fillRect/>
          </a:stretch>
        </p:blipFill>
        <p:spPr bwMode="auto">
          <a:xfrm>
            <a:off x="7924800" y="2514599"/>
            <a:ext cx="1219200" cy="1295401"/>
          </a:xfrm>
          <a:prstGeom prst="rect">
            <a:avLst/>
          </a:prstGeom>
          <a:noFill/>
        </p:spPr>
      </p:pic>
      <p:pic>
        <p:nvPicPr>
          <p:cNvPr id="18438" name="Picture 6" descr="http://upload.wikimedia.org/wikipedia/sr/archive/e/e9/20130806230503!Vojvoda_%C5%BDivojin_Mi%C5%A1i%C4%87.jpg"/>
          <p:cNvPicPr>
            <a:picLocks noChangeAspect="1" noChangeArrowheads="1"/>
          </p:cNvPicPr>
          <p:nvPr/>
        </p:nvPicPr>
        <p:blipFill>
          <a:blip r:embed="rId4" cstate="print"/>
          <a:srcRect/>
          <a:stretch>
            <a:fillRect/>
          </a:stretch>
        </p:blipFill>
        <p:spPr bwMode="auto">
          <a:xfrm>
            <a:off x="7924800" y="0"/>
            <a:ext cx="1219200" cy="1506071"/>
          </a:xfrm>
          <a:prstGeom prst="rect">
            <a:avLst/>
          </a:prstGeom>
          <a:noFill/>
        </p:spPr>
      </p:pic>
      <p:pic>
        <p:nvPicPr>
          <p:cNvPr id="18440" name="Picture 8" descr="http://upload.wikimedia.org/wikipedia/commons/thumb/2/2e/Kralj_aleksandar1.jpg/280px-Kralj_aleksandar1.jpg"/>
          <p:cNvPicPr>
            <a:picLocks noChangeAspect="1" noChangeArrowheads="1"/>
          </p:cNvPicPr>
          <p:nvPr/>
        </p:nvPicPr>
        <p:blipFill>
          <a:blip r:embed="rId5" cstate="print"/>
          <a:srcRect l="5882"/>
          <a:stretch>
            <a:fillRect/>
          </a:stretch>
        </p:blipFill>
        <p:spPr bwMode="auto">
          <a:xfrm>
            <a:off x="7924800" y="5086077"/>
            <a:ext cx="1219200" cy="1771923"/>
          </a:xfrm>
          <a:prstGeom prst="rect">
            <a:avLst/>
          </a:prstGeom>
          <a:noFill/>
        </p:spPr>
      </p:pic>
      <p:pic>
        <p:nvPicPr>
          <p:cNvPr id="18436" name="Picture 4" descr="http://upload.wikimedia.org/wikipedia/commons/thumb/d/d3/Gavrilloprincip.jpg/250px-Gavrilloprincip.jpg"/>
          <p:cNvPicPr>
            <a:picLocks noChangeAspect="1" noChangeArrowheads="1"/>
          </p:cNvPicPr>
          <p:nvPr/>
        </p:nvPicPr>
        <p:blipFill>
          <a:blip r:embed="rId6" cstate="print"/>
          <a:srcRect l="5882"/>
          <a:stretch>
            <a:fillRect/>
          </a:stretch>
        </p:blipFill>
        <p:spPr bwMode="auto">
          <a:xfrm>
            <a:off x="7924800" y="1295400"/>
            <a:ext cx="1219200" cy="12643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843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84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84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84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1600200"/>
            <a:ext cx="5897880" cy="1173480"/>
          </a:xfrm>
        </p:spPr>
        <p:txBody>
          <a:bodyPr>
            <a:normAutofit/>
          </a:bodyPr>
          <a:lstStyle/>
          <a:p>
            <a:r>
              <a:rPr lang="sr-Cyrl-RS" sz="6600" dirty="0" smtClean="0"/>
              <a:t>ПОВОД</a:t>
            </a:r>
            <a:endParaRPr lang="en-US" sz="6600" dirty="0"/>
          </a:p>
        </p:txBody>
      </p:sp>
      <p:sp>
        <p:nvSpPr>
          <p:cNvPr id="9" name="Text Placeholder 8"/>
          <p:cNvSpPr>
            <a:spLocks noGrp="1"/>
          </p:cNvSpPr>
          <p:nvPr>
            <p:ph type="body" idx="2"/>
          </p:nvPr>
        </p:nvSpPr>
        <p:spPr>
          <a:xfrm>
            <a:off x="228600" y="2971800"/>
            <a:ext cx="5897880" cy="4827184"/>
          </a:xfrm>
        </p:spPr>
        <p:txBody>
          <a:bodyPr>
            <a:noAutofit/>
          </a:bodyPr>
          <a:lstStyle/>
          <a:p>
            <a:r>
              <a:rPr lang="sr-Cyrl-RS" sz="2000" dirty="0" smtClean="0"/>
              <a:t>Стварањем ова два блока супростављених великих сила, сукоб глобалних светских размера био је на видику. Повод је могао бити рат Русије и Јапана (1904-1905), прва Мароканска криза (1905-1906), анексија Босне и Херцеговине од стране Аустро-Угарске (1908), Друга Мароканска криза (1911) или Балкански ратови (1912-1913). Међутим није. Повод је био Сарајевски атентат, извршен на Видовданм 28. Јуна 1914. </a:t>
            </a:r>
            <a:endParaRPr lang="en-US" sz="2000" dirty="0" smtClean="0"/>
          </a:p>
        </p:txBody>
      </p:sp>
      <p:pic>
        <p:nvPicPr>
          <p:cNvPr id="4" name="Picture Placeholder 6" descr="44-atentat-300x223.jpg"/>
          <p:cNvPicPr>
            <a:picLocks noChangeAspect="1"/>
          </p:cNvPicPr>
          <p:nvPr/>
        </p:nvPicPr>
        <p:blipFill>
          <a:blip r:embed="rId2" cstate="print"/>
          <a:stretch>
            <a:fillRect/>
          </a:stretch>
        </p:blipFill>
        <p:spPr>
          <a:xfrm>
            <a:off x="4419600" y="304800"/>
            <a:ext cx="3352800" cy="24922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2456</TotalTime>
  <Words>2632</Words>
  <Application>Microsoft Office PowerPoint</Application>
  <PresentationFormat>On-screen Show (4:3)</PresentationFormat>
  <Paragraphs>87</Paragraphs>
  <Slides>46</Slides>
  <Notes>1</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Opulent</vt:lpstr>
      <vt:lpstr>Slide 1</vt:lpstr>
      <vt:lpstr>                  УВОД</vt:lpstr>
      <vt:lpstr>Slide 3</vt:lpstr>
      <vt:lpstr>Slide 4</vt:lpstr>
      <vt:lpstr>ПРЕ РАТА</vt:lpstr>
      <vt:lpstr>Slide 6</vt:lpstr>
      <vt:lpstr>Slide 7</vt:lpstr>
      <vt:lpstr>Узроци рата</vt:lpstr>
      <vt:lpstr>ПОВОД</vt:lpstr>
      <vt:lpstr>Slide 10</vt:lpstr>
      <vt:lpstr>Slide 11</vt:lpstr>
      <vt:lpstr>Slide 12</vt:lpstr>
      <vt:lpstr>ПОЧЕТАК рата</vt:lpstr>
      <vt:lpstr>Slide 14</vt:lpstr>
      <vt:lpstr>ФРОНТОВИ</vt:lpstr>
      <vt:lpstr>Slide 16</vt:lpstr>
      <vt:lpstr>TOK PATA</vt:lpstr>
      <vt:lpstr>Slide 18</vt:lpstr>
      <vt:lpstr>Ни </vt:lpstr>
      <vt:lpstr>Slide 20</vt:lpstr>
      <vt:lpstr>СРБИЈА НА ПОЧЕТКУ РАТА 1914.</vt:lpstr>
      <vt:lpstr>Slide 22</vt:lpstr>
      <vt:lpstr>Церска битка</vt:lpstr>
      <vt:lpstr>ВОЈНИЦИ ПРЕЛАЗЕ ДРИНУ</vt:lpstr>
      <vt:lpstr>Slide 25</vt:lpstr>
      <vt:lpstr>СРБИЈА-ЗЕМЉА СМРТИ</vt:lpstr>
      <vt:lpstr>НОВИ НАПАД НА СРБИЈУ </vt:lpstr>
      <vt:lpstr>Slide 28</vt:lpstr>
      <vt:lpstr>Slide 29</vt:lpstr>
      <vt:lpstr>Мојковачка битка</vt:lpstr>
      <vt:lpstr>Slide 31</vt:lpstr>
      <vt:lpstr>Slide 32</vt:lpstr>
      <vt:lpstr>На Крфу</vt:lpstr>
      <vt:lpstr>с</vt:lpstr>
      <vt:lpstr>Slide 35</vt:lpstr>
      <vt:lpstr>         кајмакчалан</vt:lpstr>
      <vt:lpstr>Slide 37</vt:lpstr>
      <vt:lpstr>Прекретница рата</vt:lpstr>
      <vt:lpstr>Плакат је био истакнут у САД-у са апелом за помоћ Србији који је покренуо добровољце родољубе за ослобођење матице Србије </vt:lpstr>
      <vt:lpstr>Slide 40</vt:lpstr>
      <vt:lpstr>Пробој солунског фронта</vt:lpstr>
      <vt:lpstr>Slide 42</vt:lpstr>
      <vt:lpstr>Slide 43</vt:lpstr>
      <vt:lpstr>Slide 44</vt:lpstr>
      <vt:lpstr>Драгутин матић</vt:lpstr>
      <vt:lpstr>  Kрaј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ПРВИ СВЕТСКИ РАТ</dc:title>
  <dc:creator>Mica_Sofi</dc:creator>
  <cp:lastModifiedBy>Mica_Sofi</cp:lastModifiedBy>
  <cp:revision>136</cp:revision>
  <dcterms:created xsi:type="dcterms:W3CDTF">2014-11-20T17:32:34Z</dcterms:created>
  <dcterms:modified xsi:type="dcterms:W3CDTF">2014-12-09T12:08:49Z</dcterms:modified>
</cp:coreProperties>
</file>