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8" r:id="rId4"/>
    <p:sldId id="260" r:id="rId5"/>
    <p:sldId id="259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682CBB0-43ED-4E82-AE3A-B653022A4C2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BCFFFD-3A51-44E6-936F-AD13916B21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757937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CBB0-43ED-4E82-AE3A-B653022A4C2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FFFD-3A51-44E6-936F-AD13916B2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364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CBB0-43ED-4E82-AE3A-B653022A4C2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FFFD-3A51-44E6-936F-AD13916B2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0216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CBB0-43ED-4E82-AE3A-B653022A4C2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FFFD-3A51-44E6-936F-AD13916B21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980944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CBB0-43ED-4E82-AE3A-B653022A4C2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FFFD-3A51-44E6-936F-AD13916B2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9779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CBB0-43ED-4E82-AE3A-B653022A4C2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FFFD-3A51-44E6-936F-AD13916B2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8009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CBB0-43ED-4E82-AE3A-B653022A4C2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FFFD-3A51-44E6-936F-AD13916B2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4992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CBB0-43ED-4E82-AE3A-B653022A4C2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FFFD-3A51-44E6-936F-AD13916B2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1749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CBB0-43ED-4E82-AE3A-B653022A4C2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FFFD-3A51-44E6-936F-AD13916B2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9445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CBB0-43ED-4E82-AE3A-B653022A4C2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FFFD-3A51-44E6-936F-AD13916B2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5530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CBB0-43ED-4E82-AE3A-B653022A4C2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FFFD-3A51-44E6-936F-AD13916B2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426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CBB0-43ED-4E82-AE3A-B653022A4C2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FFFD-3A51-44E6-936F-AD13916B2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1773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CBB0-43ED-4E82-AE3A-B653022A4C2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FFFD-3A51-44E6-936F-AD13916B2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4217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CBB0-43ED-4E82-AE3A-B653022A4C2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FFFD-3A51-44E6-936F-AD13916B2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6589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CBB0-43ED-4E82-AE3A-B653022A4C2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FFFD-3A51-44E6-936F-AD13916B2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948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CBB0-43ED-4E82-AE3A-B653022A4C2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FFFD-3A51-44E6-936F-AD13916B2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933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CBB0-43ED-4E82-AE3A-B653022A4C2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FFFD-3A51-44E6-936F-AD13916B2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947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682CBB0-43ED-4E82-AE3A-B653022A4C2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1BCFFFD-3A51-44E6-936F-AD13916B2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463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rgbClr val="CFEEF4"/>
            </a:gs>
            <a:gs pos="19000">
              <a:schemeClr val="accent1">
                <a:lumMod val="5000"/>
                <a:lumOff val="9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393" y="2401454"/>
            <a:ext cx="7315200" cy="1847457"/>
          </a:xfrm>
          <a:effectLst>
            <a:outerShdw blurRad="50800" dist="50800" dir="5400000" sx="1000" sy="1000" algn="ctr" rotWithShape="0">
              <a:srgbClr val="000000">
                <a:alpha val="57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3189" y="3194277"/>
            <a:ext cx="4186523" cy="914400"/>
          </a:xfrm>
          <a:effectLst>
            <a:outerShdw blurRad="50800" dist="50800" dir="5400000" algn="ctr" rotWithShape="0">
              <a:srgbClr val="000000">
                <a:alpha val="47000"/>
              </a:srgbClr>
            </a:outerShdw>
          </a:effectLst>
        </p:spPr>
        <p:txBody>
          <a:bodyPr>
            <a:noAutofit/>
          </a:bodyPr>
          <a:lstStyle/>
          <a:p>
            <a:r>
              <a:rPr lang="sr-Cyrl-RS" sz="6600" dirty="0" smtClean="0"/>
              <a:t>(1914-1915)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515666" y="1602444"/>
            <a:ext cx="6834021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7000"/>
              </a:srgbClr>
            </a:outerShdw>
            <a:reflection stA="0" endPos="65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sr-Cyrl-RS" sz="6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Битка за Београд</a:t>
            </a:r>
            <a:endParaRPr lang="en-US" sz="6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708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Прве Борбе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96919" y="2281382"/>
            <a:ext cx="10610273" cy="323272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Први напади аустроугарске на Београд су </a:t>
            </a:r>
            <a:r>
              <a:rPr lang="ru-RU" dirty="0" smtClean="0"/>
              <a:t>отпочели</a:t>
            </a:r>
            <a:r>
              <a:rPr lang="ru-RU" dirty="0"/>
              <a:t> 28. </a:t>
            </a:r>
            <a:r>
              <a:rPr lang="ru-RU" dirty="0" smtClean="0"/>
              <a:t>јула</a:t>
            </a:r>
            <a:r>
              <a:rPr lang="en-US" dirty="0" smtClean="0"/>
              <a:t>, </a:t>
            </a:r>
            <a:r>
              <a:rPr lang="ru-RU" dirty="0" smtClean="0"/>
              <a:t>када </a:t>
            </a:r>
            <a:r>
              <a:rPr lang="ru-RU" dirty="0"/>
              <a:t>је и објављен рат. </a:t>
            </a:r>
          </a:p>
          <a:p>
            <a:r>
              <a:rPr lang="ru-RU" dirty="0" smtClean="0"/>
              <a:t>Нападима су хтели да </a:t>
            </a:r>
            <a:r>
              <a:rPr lang="ru-RU" dirty="0"/>
              <a:t>демонстрирају силу и </a:t>
            </a:r>
            <a:r>
              <a:rPr lang="ru-RU" dirty="0" smtClean="0"/>
              <a:t>задрже </a:t>
            </a:r>
            <a:r>
              <a:rPr lang="ru-RU" dirty="0"/>
              <a:t>што веће снаге у </a:t>
            </a:r>
            <a:r>
              <a:rPr lang="ru-RU" dirty="0" smtClean="0"/>
              <a:t>Београду, како би главнина </a:t>
            </a:r>
            <a:r>
              <a:rPr lang="ru-RU" dirty="0"/>
              <a:t>аустроугарских снага </a:t>
            </a:r>
            <a:r>
              <a:rPr lang="ru-RU" dirty="0" smtClean="0"/>
              <a:t>(која </a:t>
            </a:r>
            <a:r>
              <a:rPr lang="ru-RU" dirty="0"/>
              <a:t>би ушла преко </a:t>
            </a:r>
            <a:r>
              <a:rPr lang="ru-RU" dirty="0" smtClean="0"/>
              <a:t>Дрине)</a:t>
            </a:r>
            <a:r>
              <a:rPr lang="ru-RU" dirty="0"/>
              <a:t> наишла на што мањи </a:t>
            </a:r>
            <a:r>
              <a:rPr lang="ru-RU" dirty="0" smtClean="0"/>
              <a:t>отпор бранилаца града. </a:t>
            </a:r>
          </a:p>
          <a:p>
            <a:r>
              <a:rPr lang="ru-RU" dirty="0" smtClean="0"/>
              <a:t>Град </a:t>
            </a:r>
            <a:r>
              <a:rPr lang="ru-RU" dirty="0"/>
              <a:t>је </a:t>
            </a:r>
            <a:r>
              <a:rPr lang="ru-RU" dirty="0" smtClean="0"/>
              <a:t>бомбардовала  аустроугарска артиљерија </a:t>
            </a:r>
            <a:r>
              <a:rPr lang="ru-RU" dirty="0"/>
              <a:t>са леве обале Саве, са Бежанијске косе и са монитора на Сави. Услед бомбардовања, већи део становништва </a:t>
            </a:r>
            <a:r>
              <a:rPr lang="ru-RU" dirty="0" smtClean="0"/>
              <a:t>је </a:t>
            </a:r>
            <a:r>
              <a:rPr lang="ru-RU" dirty="0"/>
              <a:t>напустило град</a:t>
            </a:r>
            <a:r>
              <a:rPr lang="ru-RU" dirty="0" smtClean="0"/>
              <a:t>.</a:t>
            </a:r>
          </a:p>
          <a:p>
            <a:r>
              <a:rPr lang="ru-RU" dirty="0"/>
              <a:t>За време Церске </a:t>
            </a:r>
            <a:r>
              <a:rPr lang="ru-RU" dirty="0" smtClean="0"/>
              <a:t>операције (од </a:t>
            </a:r>
            <a:r>
              <a:rPr lang="ru-RU" dirty="0"/>
              <a:t>12. до 24. </a:t>
            </a:r>
            <a:r>
              <a:rPr lang="ru-RU" dirty="0" smtClean="0"/>
              <a:t>августа), </a:t>
            </a:r>
            <a:r>
              <a:rPr lang="ru-RU" dirty="0"/>
              <a:t>Београд </a:t>
            </a:r>
            <a:r>
              <a:rPr lang="ru-RU" dirty="0" smtClean="0"/>
              <a:t>су разарале артиљеријске јединице </a:t>
            </a:r>
            <a:r>
              <a:rPr lang="ru-RU" dirty="0"/>
              <a:t>друге аустроугарске </a:t>
            </a:r>
            <a:r>
              <a:rPr lang="ru-RU" dirty="0" smtClean="0"/>
              <a:t>армије, која </a:t>
            </a:r>
            <a:r>
              <a:rPr lang="ru-RU" dirty="0"/>
              <a:t>се налазила у </a:t>
            </a:r>
            <a:r>
              <a:rPr lang="ru-RU" dirty="0" smtClean="0"/>
              <a:t>ЗЕМУНУ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7933" y="187223"/>
            <a:ext cx="3350295" cy="214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407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919" y="610497"/>
            <a:ext cx="10007300" cy="1151965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Повлачење војске из </a:t>
            </a:r>
            <a:r>
              <a:rPr lang="sr-Cyrl-RS" dirty="0" smtClean="0"/>
              <a:t>Београда !</a:t>
            </a:r>
            <a:r>
              <a:rPr lang="sr-Cyrl-RS" dirty="0"/>
              <a:t/>
            </a:r>
            <a:br>
              <a:rPr lang="sr-Cyrl-R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" y="1547029"/>
            <a:ext cx="6400800" cy="331118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Аустроугарске трупе су 8. септембра започеле нову </a:t>
            </a:r>
            <a:r>
              <a:rPr lang="ru-RU" dirty="0" smtClean="0"/>
              <a:t>офанзиву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/>
              <a:t>преко </a:t>
            </a:r>
            <a:r>
              <a:rPr lang="ru-RU" dirty="0" smtClean="0"/>
              <a:t>Дрине. Врховна </a:t>
            </a:r>
            <a:r>
              <a:rPr lang="ru-RU" dirty="0"/>
              <a:t>команда је била принуђена да Прву армију пребаци из Срема на Дрину, а јединице које су учествовале у одбрани Београда на положаје уз Саву. </a:t>
            </a:r>
            <a:r>
              <a:rPr lang="ru-RU" dirty="0" smtClean="0"/>
              <a:t>Повлачење, </a:t>
            </a:r>
            <a:r>
              <a:rPr lang="ru-RU" dirty="0"/>
              <a:t>које је претходило Колубарској бици, користио је непријатељ да </a:t>
            </a:r>
            <a:r>
              <a:rPr lang="ru-RU" dirty="0" smtClean="0"/>
              <a:t>- непрекидно </a:t>
            </a:r>
            <a:r>
              <a:rPr lang="ru-RU" dirty="0"/>
              <a:t>бомбардује </a:t>
            </a:r>
            <a:r>
              <a:rPr lang="ru-RU" dirty="0" smtClean="0"/>
              <a:t>Београд!</a:t>
            </a:r>
          </a:p>
          <a:p>
            <a:r>
              <a:rPr lang="ru-RU" dirty="0"/>
              <a:t>Прва армија </a:t>
            </a:r>
            <a:r>
              <a:rPr lang="ru-RU" dirty="0" smtClean="0"/>
              <a:t>је, </a:t>
            </a:r>
            <a:r>
              <a:rPr lang="ru-RU" dirty="0"/>
              <a:t>због притиска непријатеља морала да се повуче са положаја </a:t>
            </a:r>
            <a:r>
              <a:rPr lang="sr-Cyrl-RS" dirty="0"/>
              <a:t>Проструга-</a:t>
            </a:r>
            <a:r>
              <a:rPr lang="ru-RU" dirty="0" smtClean="0"/>
              <a:t>Рајац-Сувобор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8719" y="1547029"/>
            <a:ext cx="4910865" cy="35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655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5718" y="416859"/>
            <a:ext cx="4230444" cy="1151965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Колубарска битка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4715" y="548641"/>
            <a:ext cx="6362774" cy="4830184"/>
          </a:xfrm>
        </p:spPr>
      </p:pic>
    </p:spTree>
    <p:extLst>
      <p:ext uri="{BB962C8B-B14F-4D97-AF65-F5344CB8AC3E}">
        <p14:creationId xmlns:p14="http://schemas.microsoft.com/office/powerpoint/2010/main" xmlns="" val="205729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4285"/>
            <a:ext cx="8380207" cy="1151965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Ослобађање </a:t>
            </a:r>
            <a:r>
              <a:rPr lang="sr-Cyrl-RS" dirty="0" smtClean="0"/>
              <a:t>Београда (1914)</a:t>
            </a:r>
            <a:r>
              <a:rPr lang="sr-Cyrl-RS" dirty="0"/>
              <a:t/>
            </a:r>
            <a:br>
              <a:rPr lang="sr-Cyrl-R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557786"/>
            <a:ext cx="7164593" cy="3311189"/>
          </a:xfrm>
        </p:spPr>
        <p:txBody>
          <a:bodyPr>
            <a:normAutofit/>
          </a:bodyPr>
          <a:lstStyle/>
          <a:p>
            <a:r>
              <a:rPr lang="sr-Cyrl-RS" dirty="0"/>
              <a:t>Прва окупација Београда је трајала кратко, </a:t>
            </a:r>
            <a:r>
              <a:rPr lang="sr-Cyrl-RS" dirty="0" smtClean="0"/>
              <a:t>од </a:t>
            </a:r>
            <a:r>
              <a:rPr lang="sr-Cyrl-RS" dirty="0"/>
              <a:t>2. </a:t>
            </a:r>
            <a:r>
              <a:rPr lang="sr-Cyrl-RS" dirty="0" smtClean="0"/>
              <a:t>до </a:t>
            </a:r>
            <a:r>
              <a:rPr lang="sr-Cyrl-RS" dirty="0"/>
              <a:t>15. децембра 1914. године. Београд је ослобођен у завршној фази Колубарске </a:t>
            </a:r>
            <a:r>
              <a:rPr lang="sr-Cyrl-RS" dirty="0" smtClean="0"/>
              <a:t>битке, </a:t>
            </a:r>
            <a:r>
              <a:rPr lang="sr-Cyrl-RS" dirty="0"/>
              <a:t>која је названа </a:t>
            </a:r>
            <a:r>
              <a:rPr lang="sr-Cyrl-RS" dirty="0" smtClean="0"/>
              <a:t>„Београдска операција“. </a:t>
            </a:r>
            <a:r>
              <a:rPr lang="sr-Cyrl-RS" dirty="0"/>
              <a:t>Непријатељ је поражен већ 13. децембра од стране јединица које су чиниле одбрану Београда, уз помоћ делова Друге армије. Тиме је отворен пут за улазак Друге и Треће армије у Београд</a:t>
            </a:r>
            <a:r>
              <a:rPr lang="sr-Cyrl-RS" dirty="0" smtClean="0"/>
              <a:t>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593" y="1538521"/>
            <a:ext cx="4225923" cy="273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156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/>
              <a:t>Пад Београда 1915</a:t>
            </a:r>
            <a:r>
              <a:rPr lang="sr-Latn-CS" dirty="0" smtClean="0"/>
              <a:t>.</a:t>
            </a:r>
            <a:r>
              <a:rPr lang="sr-Cyrl-RS" dirty="0" smtClean="0"/>
              <a:t> </a:t>
            </a:r>
            <a:r>
              <a:rPr lang="sr-Latn-CS" dirty="0"/>
              <a:t/>
            </a:r>
            <a:br>
              <a:rPr lang="sr-Latn-C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906642"/>
            <a:ext cx="7587343" cy="331118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Очајничка борба је трајала три </a:t>
            </a:r>
            <a:r>
              <a:rPr lang="ru-RU" dirty="0" smtClean="0"/>
              <a:t>дана</a:t>
            </a:r>
            <a:r>
              <a:rPr lang="en-US" dirty="0" smtClean="0"/>
              <a:t> </a:t>
            </a:r>
            <a:r>
              <a:rPr lang="en-US" dirty="0" err="1" smtClean="0"/>
              <a:t>okto</a:t>
            </a:r>
            <a:r>
              <a:rPr lang="sr-Cyrl-RS" dirty="0" smtClean="0"/>
              <a:t>бра</a:t>
            </a:r>
            <a:r>
              <a:rPr lang="ru-RU" dirty="0" smtClean="0"/>
              <a:t>, </a:t>
            </a:r>
            <a:r>
              <a:rPr lang="ru-RU" dirty="0"/>
              <a:t>при чему су браниоци морали прво да се повуку у Душанову улицу, а затим у Васину. У исто време, браниоци су потиснути са Аде Циганлије и Бановог брда, одакле су се повукли ка Звездари и данашњем Правном факултету. </a:t>
            </a:r>
            <a:endParaRPr lang="ru-RU" dirty="0" smtClean="0"/>
          </a:p>
          <a:p>
            <a:r>
              <a:rPr lang="ru-RU" dirty="0" smtClean="0"/>
              <a:t>Када </a:t>
            </a:r>
            <a:r>
              <a:rPr lang="ru-RU" dirty="0"/>
              <a:t>су немачке јединице заузеле </a:t>
            </a:r>
            <a:r>
              <a:rPr lang="ru-RU" dirty="0" smtClean="0"/>
              <a:t>и Дедиње</a:t>
            </a:r>
            <a:r>
              <a:rPr lang="ru-RU" dirty="0"/>
              <a:t>, браниоци су се повукли на Авалу, а након тога на линију Брестовик - Парцански висови. У том </a:t>
            </a:r>
            <a:r>
              <a:rPr lang="ru-RU" dirty="0" smtClean="0"/>
              <a:t>тренутку, Бугарска је напала Србију па </a:t>
            </a:r>
            <a:r>
              <a:rPr lang="ru-RU" dirty="0"/>
              <a:t>је Моравска дивизија другог позива пребачена на тај фронт. Тиме су окончане борбе око Београда 1915. године.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0222" y="685800"/>
            <a:ext cx="3664131" cy="393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82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6307" y="316848"/>
            <a:ext cx="7064827" cy="1151965"/>
          </a:xfrm>
        </p:spPr>
        <p:txBody>
          <a:bodyPr/>
          <a:lstStyle/>
          <a:p>
            <a:r>
              <a:rPr lang="ru-RU" b="1" dirty="0"/>
              <a:t>Драгутин Гавриловић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898388"/>
            <a:ext cx="7476565" cy="3311189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Драгутин Гавриловић</a:t>
            </a:r>
            <a:r>
              <a:rPr lang="ru-RU" dirty="0"/>
              <a:t> (Чачак, 25. мај </a:t>
            </a:r>
            <a:r>
              <a:rPr lang="ru-RU" dirty="0" smtClean="0"/>
              <a:t>1882</a:t>
            </a:r>
            <a:r>
              <a:rPr lang="ru-RU" dirty="0"/>
              <a:t> — Београд, 19. јул 1945) је био најпознатији српски </a:t>
            </a:r>
            <a:r>
              <a:rPr lang="ru-RU" dirty="0" smtClean="0"/>
              <a:t>мајор. Војну </a:t>
            </a:r>
            <a:r>
              <a:rPr lang="ru-RU" dirty="0"/>
              <a:t>академију завршио је </a:t>
            </a:r>
            <a:r>
              <a:rPr lang="ru-RU" dirty="0" smtClean="0"/>
              <a:t>1901.  </a:t>
            </a:r>
            <a:r>
              <a:rPr lang="ru-RU" dirty="0"/>
              <a:t>године. Учествовао је у скоро свим биткама српске војске у Првом светском рату. Војну каријеру је завршио у чину пуковника. После Војне академије је </a:t>
            </a:r>
            <a:r>
              <a:rPr lang="ru-RU" dirty="0" smtClean="0"/>
              <a:t>постављен за</a:t>
            </a:r>
            <a:r>
              <a:rPr lang="ru-RU" dirty="0"/>
              <a:t> команданта  </a:t>
            </a:r>
            <a:r>
              <a:rPr lang="ru-RU" dirty="0" smtClean="0"/>
              <a:t>10</a:t>
            </a:r>
            <a:r>
              <a:rPr lang="ru-RU" dirty="0"/>
              <a:t>. пешадијског пука </a:t>
            </a:r>
            <a:r>
              <a:rPr lang="ru-RU" dirty="0" smtClean="0"/>
              <a:t>моравске дивизије</a:t>
            </a:r>
            <a:r>
              <a:rPr lang="ru-RU" dirty="0"/>
              <a:t> у </a:t>
            </a:r>
            <a:r>
              <a:rPr lang="ru-RU" dirty="0" smtClean="0"/>
              <a:t>Чачку (</a:t>
            </a:r>
            <a:r>
              <a:rPr lang="ru-RU" dirty="0"/>
              <a:t> </a:t>
            </a:r>
            <a:r>
              <a:rPr lang="ru-RU" dirty="0" smtClean="0"/>
              <a:t>данашњој</a:t>
            </a:r>
            <a:r>
              <a:rPr lang="ru-RU" dirty="0"/>
              <a:t> касарни </a:t>
            </a:r>
            <a:r>
              <a:rPr lang="ru-RU" dirty="0" smtClean="0"/>
              <a:t>«Ратко Митровић»). Носилац </a:t>
            </a:r>
            <a:r>
              <a:rPr lang="ru-RU" dirty="0"/>
              <a:t>је Карађорђеве звезде, француског Ратног крста као и многих других одликовања.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српској историји остаће </a:t>
            </a:r>
            <a:r>
              <a:rPr lang="ru-RU" dirty="0" smtClean="0"/>
              <a:t>упамћен </a:t>
            </a:r>
            <a:r>
              <a:rPr lang="ru-RU" dirty="0"/>
              <a:t>по говору који је одржао браниоцима </a:t>
            </a:r>
            <a:r>
              <a:rPr lang="ru-RU" dirty="0" smtClean="0"/>
              <a:t>Београда, </a:t>
            </a:r>
            <a:r>
              <a:rPr lang="ru-RU" dirty="0"/>
              <a:t>октобра 1915. </a:t>
            </a:r>
            <a:r>
              <a:rPr lang="ru-RU" dirty="0" smtClean="0"/>
              <a:t>године, непосредно </a:t>
            </a:r>
            <a:r>
              <a:rPr lang="ru-RU" dirty="0"/>
              <a:t>пред јуриш у коме је и сам тешко рањен.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01261" y="1568824"/>
            <a:ext cx="42492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i="1" dirty="0"/>
              <a:t>„Јунаци!</a:t>
            </a:r>
            <a:br>
              <a:rPr lang="ru-RU" i="1" dirty="0"/>
            </a:br>
            <a:r>
              <a:rPr lang="ru-RU" i="1" dirty="0"/>
              <a:t>Тачно у 15 часова непријатеља се има разбити вашим силним јуришом, разнети вашим бомбама и бајонетима. Образ Београда, наше престонице, има да буде светао.</a:t>
            </a:r>
            <a:br>
              <a:rPr lang="ru-RU" i="1" dirty="0"/>
            </a:br>
            <a:r>
              <a:rPr lang="ru-RU" i="1" dirty="0"/>
              <a:t>Војници! Јунаци!</a:t>
            </a:r>
            <a:br>
              <a:rPr lang="ru-RU" i="1" dirty="0"/>
            </a:br>
            <a:r>
              <a:rPr lang="ru-RU" i="1" dirty="0"/>
              <a:t>Врховна команда избрисала је наш пук из бројног стања, наш пук је жртвован за част Београда и Отаџбине. Ви немате више, да се бринете за животе ваше, они више не постоје.</a:t>
            </a:r>
            <a:br>
              <a:rPr lang="ru-RU" i="1" dirty="0"/>
            </a:br>
            <a:r>
              <a:rPr lang="ru-RU" i="1" dirty="0"/>
              <a:t>Зато напред у славу! За Краља и Отаџбину! Живео Краљ! Живео Београд!“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198" y="316848"/>
            <a:ext cx="1806333" cy="156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766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404" y="634701"/>
            <a:ext cx="8253805" cy="2538805"/>
          </a:xfrm>
        </p:spPr>
        <p:txBody>
          <a:bodyPr>
            <a:normAutofit/>
          </a:bodyPr>
          <a:lstStyle/>
          <a:p>
            <a:r>
              <a:rPr lang="sr-Cyrl-RS" sz="3200" dirty="0" smtClean="0"/>
              <a:t>ТЕКСТ припремио</a:t>
            </a:r>
            <a:r>
              <a:rPr lang="en-US" sz="3200" i="1" dirty="0" smtClean="0"/>
              <a:t> </a:t>
            </a:r>
            <a:r>
              <a:rPr lang="en-US" i="1" dirty="0" smtClean="0"/>
              <a:t>—</a:t>
            </a:r>
            <a:r>
              <a:rPr lang="sr-Cyrl-RS" i="1" dirty="0" smtClean="0"/>
              <a:t/>
            </a:r>
            <a:br>
              <a:rPr lang="sr-Cyrl-RS" i="1" dirty="0" smtClean="0"/>
            </a:br>
            <a:r>
              <a:rPr lang="sr-Cyrl-RS" sz="4800" i="1" dirty="0" smtClean="0"/>
              <a:t>Александар Јовановић  </a:t>
            </a:r>
            <a:r>
              <a:rPr lang="sr-Latn-RS" sz="4400" i="1" dirty="0" smtClean="0"/>
              <a:t>Viii 1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304" y="3173506"/>
            <a:ext cx="10026127" cy="2441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i="1" dirty="0" smtClean="0"/>
              <a:t>Извори </a:t>
            </a:r>
            <a:r>
              <a:rPr lang="ru-RU" dirty="0" smtClean="0"/>
              <a:t>:</a:t>
            </a:r>
          </a:p>
          <a:p>
            <a:r>
              <a:rPr lang="ru-RU" dirty="0" smtClean="0"/>
              <a:t>Поповић</a:t>
            </a:r>
            <a:r>
              <a:rPr lang="ru-RU" dirty="0"/>
              <a:t>, Никола Б. (2000). </a:t>
            </a:r>
            <a:r>
              <a:rPr lang="ru-RU" i="1" dirty="0"/>
              <a:t>Срби у Првом светском рату 1914—1918.</a:t>
            </a:r>
            <a:r>
              <a:rPr lang="ru-RU" dirty="0"/>
              <a:t>. Нови Сад: Друштво историчара Јужнобачког и Сремског округа</a:t>
            </a:r>
            <a:r>
              <a:rPr lang="ru-RU" dirty="0" smtClean="0"/>
              <a:t>.</a:t>
            </a:r>
            <a:endParaRPr lang="sr-Latn-RS" dirty="0" smtClean="0"/>
          </a:p>
          <a:p>
            <a:r>
              <a:rPr lang="ru-RU" dirty="0"/>
              <a:t>„Београд у Првом светском </a:t>
            </a:r>
            <a:r>
              <a:rPr lang="ru-RU" dirty="0" smtClean="0"/>
              <a:t>рату</a:t>
            </a:r>
            <a:r>
              <a:rPr lang="sr-Cyrl-RS" dirty="0" smtClean="0"/>
              <a:t>“ </a:t>
            </a:r>
            <a:r>
              <a:rPr lang="ru-RU" dirty="0" smtClean="0"/>
              <a:t>.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i="1" dirty="0" smtClean="0"/>
              <a:t>Историја </a:t>
            </a:r>
            <a:r>
              <a:rPr lang="ru-RU" i="1" dirty="0"/>
              <a:t>Београда</a:t>
            </a:r>
            <a:r>
              <a:rPr lang="ru-RU" dirty="0"/>
              <a:t>. </a:t>
            </a:r>
            <a:r>
              <a:rPr lang="ru-RU" dirty="0" smtClean="0"/>
              <a:t> Београд</a:t>
            </a:r>
            <a:r>
              <a:rPr lang="ru-RU" dirty="0"/>
              <a:t>: Балканолошки институт САНУ, Драганић. 1995. стр. 313-314.</a:t>
            </a:r>
          </a:p>
        </p:txBody>
      </p:sp>
    </p:spTree>
    <p:extLst>
      <p:ext uri="{BB962C8B-B14F-4D97-AF65-F5344CB8AC3E}">
        <p14:creationId xmlns:p14="http://schemas.microsoft.com/office/powerpoint/2010/main" xmlns="" val="26348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88</TotalTime>
  <Words>163</Words>
  <Application>Microsoft Office PowerPoint</Application>
  <PresentationFormat>Custom</PresentationFormat>
  <Paragraphs>25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Main Event</vt:lpstr>
      <vt:lpstr>  </vt:lpstr>
      <vt:lpstr>Прве Борбе !</vt:lpstr>
      <vt:lpstr>Повлачење војске из Београда ! </vt:lpstr>
      <vt:lpstr>Колубарска битка</vt:lpstr>
      <vt:lpstr>Ослобађање Београда (1914) </vt:lpstr>
      <vt:lpstr>Пад Београда 1915.  </vt:lpstr>
      <vt:lpstr>Драгутин Гавриловић</vt:lpstr>
      <vt:lpstr>ТЕКСТ припремио — Александар Јовановић  Viii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Dusko</dc:creator>
  <cp:lastModifiedBy>Skola</cp:lastModifiedBy>
  <cp:revision>12</cp:revision>
  <dcterms:created xsi:type="dcterms:W3CDTF">2014-12-01T16:04:54Z</dcterms:created>
  <dcterms:modified xsi:type="dcterms:W3CDTF">2015-01-08T13:39:32Z</dcterms:modified>
</cp:coreProperties>
</file>